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ms-office.activeX"/>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activeX/activeX1.xml" ContentType="application/vnd.ms-office.activeX+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handoutMasterIdLst>
    <p:handoutMasterId r:id="rId40"/>
  </p:handoutMasterIdLst>
  <p:sldIdLst>
    <p:sldId id="444" r:id="rId2"/>
    <p:sldId id="274" r:id="rId3"/>
    <p:sldId id="321" r:id="rId4"/>
    <p:sldId id="454" r:id="rId5"/>
    <p:sldId id="445" r:id="rId6"/>
    <p:sldId id="446" r:id="rId7"/>
    <p:sldId id="435" r:id="rId8"/>
    <p:sldId id="433" r:id="rId9"/>
    <p:sldId id="447" r:id="rId10"/>
    <p:sldId id="442" r:id="rId11"/>
    <p:sldId id="434" r:id="rId12"/>
    <p:sldId id="416" r:id="rId13"/>
    <p:sldId id="417" r:id="rId14"/>
    <p:sldId id="420" r:id="rId15"/>
    <p:sldId id="421" r:id="rId16"/>
    <p:sldId id="428" r:id="rId17"/>
    <p:sldId id="422" r:id="rId18"/>
    <p:sldId id="424" r:id="rId19"/>
    <p:sldId id="425" r:id="rId20"/>
    <p:sldId id="426" r:id="rId21"/>
    <p:sldId id="448" r:id="rId22"/>
    <p:sldId id="449" r:id="rId23"/>
    <p:sldId id="429" r:id="rId24"/>
    <p:sldId id="431" r:id="rId25"/>
    <p:sldId id="436" r:id="rId26"/>
    <p:sldId id="438" r:id="rId27"/>
    <p:sldId id="455" r:id="rId28"/>
    <p:sldId id="437" r:id="rId29"/>
    <p:sldId id="441" r:id="rId30"/>
    <p:sldId id="439" r:id="rId31"/>
    <p:sldId id="456" r:id="rId32"/>
    <p:sldId id="461" r:id="rId33"/>
    <p:sldId id="457" r:id="rId34"/>
    <p:sldId id="458" r:id="rId35"/>
    <p:sldId id="459" r:id="rId36"/>
    <p:sldId id="460" r:id="rId37"/>
    <p:sldId id="462" r:id="rId38"/>
    <p:sldId id="440" r:id="rId39"/>
  </p:sldIdLst>
  <p:sldSz cx="9144000" cy="6858000" type="screen4x3"/>
  <p:notesSz cx="6759575" cy="9867900"/>
  <p:custDataLst>
    <p:tags r:id="rId41"/>
  </p:custDataLst>
  <p:defaultTextStyle>
    <a:defPPr>
      <a:defRPr lang="en-US"/>
    </a:defPPr>
    <a:lvl1pPr algn="l" rtl="0" fontAlgn="base">
      <a:spcBef>
        <a:spcPct val="0"/>
      </a:spcBef>
      <a:spcAft>
        <a:spcPct val="0"/>
      </a:spcAft>
      <a:defRPr kern="1200">
        <a:solidFill>
          <a:schemeClr val="tx1"/>
        </a:solidFill>
        <a:latin typeface="Verdana" pitchFamily="34" charset="0"/>
        <a:ea typeface="宋体" pitchFamily="2" charset="-122"/>
        <a:cs typeface="+mn-cs"/>
      </a:defRPr>
    </a:lvl1pPr>
    <a:lvl2pPr marL="457200" algn="l" rtl="0" fontAlgn="base">
      <a:spcBef>
        <a:spcPct val="0"/>
      </a:spcBef>
      <a:spcAft>
        <a:spcPct val="0"/>
      </a:spcAft>
      <a:defRPr kern="1200">
        <a:solidFill>
          <a:schemeClr val="tx1"/>
        </a:solidFill>
        <a:latin typeface="Verdana" pitchFamily="34" charset="0"/>
        <a:ea typeface="宋体" pitchFamily="2" charset="-122"/>
        <a:cs typeface="+mn-cs"/>
      </a:defRPr>
    </a:lvl2pPr>
    <a:lvl3pPr marL="914400" algn="l" rtl="0" fontAlgn="base">
      <a:spcBef>
        <a:spcPct val="0"/>
      </a:spcBef>
      <a:spcAft>
        <a:spcPct val="0"/>
      </a:spcAft>
      <a:defRPr kern="1200">
        <a:solidFill>
          <a:schemeClr val="tx1"/>
        </a:solidFill>
        <a:latin typeface="Verdana" pitchFamily="34" charset="0"/>
        <a:ea typeface="宋体" pitchFamily="2" charset="-122"/>
        <a:cs typeface="+mn-cs"/>
      </a:defRPr>
    </a:lvl3pPr>
    <a:lvl4pPr marL="1371600" algn="l" rtl="0" fontAlgn="base">
      <a:spcBef>
        <a:spcPct val="0"/>
      </a:spcBef>
      <a:spcAft>
        <a:spcPct val="0"/>
      </a:spcAft>
      <a:defRPr kern="1200">
        <a:solidFill>
          <a:schemeClr val="tx1"/>
        </a:solidFill>
        <a:latin typeface="Verdana" pitchFamily="34" charset="0"/>
        <a:ea typeface="宋体" pitchFamily="2" charset="-122"/>
        <a:cs typeface="+mn-cs"/>
      </a:defRPr>
    </a:lvl4pPr>
    <a:lvl5pPr marL="1828800" algn="l" rtl="0" fontAlgn="base">
      <a:spcBef>
        <a:spcPct val="0"/>
      </a:spcBef>
      <a:spcAft>
        <a:spcPct val="0"/>
      </a:spcAft>
      <a:defRPr kern="1200">
        <a:solidFill>
          <a:schemeClr val="tx1"/>
        </a:solidFill>
        <a:latin typeface="Verdana" pitchFamily="34" charset="0"/>
        <a:ea typeface="宋体" pitchFamily="2" charset="-122"/>
        <a:cs typeface="+mn-cs"/>
      </a:defRPr>
    </a:lvl5pPr>
    <a:lvl6pPr marL="2286000" algn="l" defTabSz="914400" rtl="0" eaLnBrk="1" latinLnBrk="0" hangingPunct="1">
      <a:defRPr kern="1200">
        <a:solidFill>
          <a:schemeClr val="tx1"/>
        </a:solidFill>
        <a:latin typeface="Verdana" pitchFamily="34" charset="0"/>
        <a:ea typeface="宋体" pitchFamily="2" charset="-122"/>
        <a:cs typeface="+mn-cs"/>
      </a:defRPr>
    </a:lvl6pPr>
    <a:lvl7pPr marL="2743200" algn="l" defTabSz="914400" rtl="0" eaLnBrk="1" latinLnBrk="0" hangingPunct="1">
      <a:defRPr kern="1200">
        <a:solidFill>
          <a:schemeClr val="tx1"/>
        </a:solidFill>
        <a:latin typeface="Verdana" pitchFamily="34" charset="0"/>
        <a:ea typeface="宋体" pitchFamily="2" charset="-122"/>
        <a:cs typeface="+mn-cs"/>
      </a:defRPr>
    </a:lvl7pPr>
    <a:lvl8pPr marL="3200400" algn="l" defTabSz="914400" rtl="0" eaLnBrk="1" latinLnBrk="0" hangingPunct="1">
      <a:defRPr kern="1200">
        <a:solidFill>
          <a:schemeClr val="tx1"/>
        </a:solidFill>
        <a:latin typeface="Verdana" pitchFamily="34" charset="0"/>
        <a:ea typeface="宋体" pitchFamily="2" charset="-122"/>
        <a:cs typeface="+mn-cs"/>
      </a:defRPr>
    </a:lvl8pPr>
    <a:lvl9pPr marL="3657600" algn="l" defTabSz="914400" rtl="0" eaLnBrk="1" latinLnBrk="0" hangingPunct="1">
      <a:defRPr kern="1200">
        <a:solidFill>
          <a:schemeClr val="tx1"/>
        </a:solidFill>
        <a:latin typeface="Verdana"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3399"/>
    <a:srgbClr val="730EBE"/>
    <a:srgbClr val="66FF33"/>
    <a:srgbClr val="99CCFF"/>
    <a:srgbClr val="EA02FC"/>
    <a:srgbClr val="A85691"/>
    <a:srgbClr val="00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autoAdjust="0"/>
  </p:normalViewPr>
  <p:slideViewPr>
    <p:cSldViewPr>
      <p:cViewPr varScale="1">
        <p:scale>
          <a:sx n="51" d="100"/>
          <a:sy n="51" d="100"/>
        </p:scale>
        <p:origin x="-58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4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28938" cy="493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1" sz="1200">
                <a:latin typeface="Times New Roman" pitchFamily="18" charset="0"/>
              </a:defRPr>
            </a:lvl1pPr>
          </a:lstStyle>
          <a:p>
            <a:pPr>
              <a:defRPr/>
            </a:pPr>
            <a:endParaRPr lang="zh-CN" altLang="en-US"/>
          </a:p>
        </p:txBody>
      </p:sp>
      <p:sp>
        <p:nvSpPr>
          <p:cNvPr id="74755" name="Rectangle 3"/>
          <p:cNvSpPr>
            <a:spLocks noGrp="1" noChangeArrowheads="1"/>
          </p:cNvSpPr>
          <p:nvPr>
            <p:ph type="dt" sz="quarter" idx="1"/>
          </p:nvPr>
        </p:nvSpPr>
        <p:spPr bwMode="auto">
          <a:xfrm>
            <a:off x="3830638" y="0"/>
            <a:ext cx="2928937" cy="493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1" sz="1200">
                <a:latin typeface="Times New Roman" pitchFamily="18" charset="0"/>
              </a:defRPr>
            </a:lvl1pPr>
          </a:lstStyle>
          <a:p>
            <a:pPr>
              <a:defRPr/>
            </a:pPr>
            <a:endParaRPr lang="en-US" altLang="zh-CN"/>
          </a:p>
        </p:txBody>
      </p:sp>
      <p:sp>
        <p:nvSpPr>
          <p:cNvPr id="74756" name="Rectangle 4"/>
          <p:cNvSpPr>
            <a:spLocks noGrp="1" noChangeArrowheads="1"/>
          </p:cNvSpPr>
          <p:nvPr>
            <p:ph type="ftr" sz="quarter" idx="2"/>
          </p:nvPr>
        </p:nvSpPr>
        <p:spPr bwMode="auto">
          <a:xfrm>
            <a:off x="0" y="9374188"/>
            <a:ext cx="2928938" cy="493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1" sz="1200">
                <a:latin typeface="Times New Roman" pitchFamily="18" charset="0"/>
              </a:defRPr>
            </a:lvl1pPr>
          </a:lstStyle>
          <a:p>
            <a:pPr>
              <a:defRPr/>
            </a:pPr>
            <a:endParaRPr lang="en-US" altLang="zh-CN"/>
          </a:p>
        </p:txBody>
      </p:sp>
      <p:sp>
        <p:nvSpPr>
          <p:cNvPr id="74757" name="Rectangle 5"/>
          <p:cNvSpPr>
            <a:spLocks noGrp="1" noChangeArrowheads="1"/>
          </p:cNvSpPr>
          <p:nvPr>
            <p:ph type="sldNum" sz="quarter" idx="3"/>
          </p:nvPr>
        </p:nvSpPr>
        <p:spPr bwMode="auto">
          <a:xfrm>
            <a:off x="3830638" y="9374188"/>
            <a:ext cx="2928937" cy="493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1" sz="1200">
                <a:latin typeface="Times New Roman" pitchFamily="18" charset="0"/>
              </a:defRPr>
            </a:lvl1pPr>
          </a:lstStyle>
          <a:p>
            <a:pPr>
              <a:defRPr/>
            </a:pPr>
            <a:fld id="{DD023279-075B-4999-B743-800A980A37B8}" type="slidenum">
              <a:rPr lang="zh-CN" altLang="en-US"/>
              <a:pPr>
                <a:defRPr/>
              </a:pPr>
              <a:t>‹#›</a:t>
            </a:fld>
            <a:endParaRPr lang="en-US" altLang="zh-CN"/>
          </a:p>
        </p:txBody>
      </p:sp>
    </p:spTree>
    <p:extLst>
      <p:ext uri="{BB962C8B-B14F-4D97-AF65-F5344CB8AC3E}">
        <p14:creationId xmlns="" xmlns:p14="http://schemas.microsoft.com/office/powerpoint/2010/main" val="23635981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ontrol" Target="../activeX/activeX1.xml"/><Relationship Id="rId1" Type="http://schemas.openxmlformats.org/officeDocument/2006/relationships/vmlDrawing" Target="../drawings/vmlDrawing1.v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0" y="1916113"/>
            <a:ext cx="428625" cy="4648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spcBef>
                <a:spcPct val="50000"/>
              </a:spcBef>
              <a:defRPr/>
            </a:pPr>
            <a:r>
              <a:rPr kumimoji="1" lang="zh-CN" altLang="en-US" sz="1600" smtClean="0">
                <a:latin typeface="宋体" pitchFamily="2" charset="-122"/>
              </a:rPr>
              <a:t>马克思主义基本原理   李红霞</a:t>
            </a:r>
          </a:p>
        </p:txBody>
      </p:sp>
      <p:sp>
        <p:nvSpPr>
          <p:cNvPr id="5" name="Text Box 8"/>
          <p:cNvSpPr txBox="1">
            <a:spLocks noChangeArrowheads="1"/>
          </p:cNvSpPr>
          <p:nvPr userDrawn="1"/>
        </p:nvSpPr>
        <p:spPr bwMode="auto">
          <a:xfrm>
            <a:off x="8715375" y="1752600"/>
            <a:ext cx="428625" cy="2895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spcBef>
                <a:spcPct val="50000"/>
              </a:spcBef>
              <a:defRPr/>
            </a:pPr>
            <a:r>
              <a:rPr kumimoji="1" lang="zh-CN" altLang="en-US" sz="1600" smtClean="0">
                <a:latin typeface="宋体" pitchFamily="2" charset="-122"/>
              </a:rPr>
              <a:t>哲学篇  认识论</a:t>
            </a:r>
          </a:p>
        </p:txBody>
      </p:sp>
      <p:sp>
        <p:nvSpPr>
          <p:cNvPr id="180226" name="Rectangle 2"/>
          <p:cNvSpPr>
            <a:spLocks noGrp="1" noChangeArrowheads="1"/>
          </p:cNvSpPr>
          <p:nvPr>
            <p:ph type="ctrTitle"/>
          </p:nvPr>
        </p:nvSpPr>
        <p:spPr>
          <a:xfrm>
            <a:off x="2057400" y="4637088"/>
            <a:ext cx="6978650" cy="879475"/>
          </a:xfrm>
        </p:spPr>
        <p:txBody>
          <a:bodyPr/>
          <a:lstStyle>
            <a:lvl1pPr>
              <a:defRPr sz="3800">
                <a:solidFill>
                  <a:srgbClr val="000000"/>
                </a:solidFill>
              </a:defRPr>
            </a:lvl1pPr>
          </a:lstStyle>
          <a:p>
            <a:pPr lvl="0"/>
            <a:r>
              <a:rPr lang="zh-CN" altLang="en-US" noProof="0" smtClean="0"/>
              <a:t>单击此处编辑母版标题样式</a:t>
            </a:r>
          </a:p>
        </p:txBody>
      </p:sp>
      <p:sp>
        <p:nvSpPr>
          <p:cNvPr id="180227" name="Rectangle 3"/>
          <p:cNvSpPr>
            <a:spLocks noGrp="1" noChangeArrowheads="1"/>
          </p:cNvSpPr>
          <p:nvPr>
            <p:ph type="subTitle" idx="1"/>
          </p:nvPr>
        </p:nvSpPr>
        <p:spPr>
          <a:xfrm>
            <a:off x="2051050" y="5641975"/>
            <a:ext cx="6964363" cy="681038"/>
          </a:xfrm>
        </p:spPr>
        <p:txBody>
          <a:bodyPr/>
          <a:lstStyle>
            <a:lvl1pPr marL="0" indent="0">
              <a:buFontTx/>
              <a:buNone/>
              <a:defRPr sz="3200"/>
            </a:lvl1pPr>
          </a:lstStyle>
          <a:p>
            <a:pPr lvl="0"/>
            <a:r>
              <a:rPr lang="zh-CN" altLang="en-US" noProof="0" smtClean="0"/>
              <a:t>单击此处编辑母版副标题样式</a:t>
            </a:r>
          </a:p>
        </p:txBody>
      </p:sp>
      <p:sp>
        <p:nvSpPr>
          <p:cNvPr id="6" name="Rectangle 4"/>
          <p:cNvSpPr>
            <a:spLocks noGrp="1" noChangeArrowheads="1"/>
          </p:cNvSpPr>
          <p:nvPr>
            <p:ph type="dt" sz="quarter" idx="10"/>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zh-CN"/>
          </a:p>
        </p:txBody>
      </p:sp>
      <p:sp>
        <p:nvSpPr>
          <p:cNvPr id="7" name="Rectangle 5"/>
          <p:cNvSpPr>
            <a:spLocks noGrp="1" noChangeArrowheads="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zh-CN"/>
          </a:p>
        </p:txBody>
      </p:sp>
      <p:sp>
        <p:nvSpPr>
          <p:cNvPr id="8" name="Rectangle 6"/>
          <p:cNvSpPr>
            <a:spLocks noGrp="1" noChangeArrowheads="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1F827741-25CD-4BFD-8B99-801F3B1F900C}" type="slidenum">
              <a:rPr lang="zh-CN" altLang="en-US"/>
              <a:pPr>
                <a:defRPr/>
              </a:pPr>
              <a:t>‹#›</a:t>
            </a:fld>
            <a:endParaRPr lang="en-US" altLang="zh-CN"/>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891C4E6-A090-4E78-BD71-C49A36654AB1}" type="slidenum">
              <a:rPr lang="zh-CN" altLang="en-US"/>
              <a:pPr>
                <a:defRPr/>
              </a:pPr>
              <a:t>‹#›</a:t>
            </a:fld>
            <a:endParaRPr lang="en-US" altLang="zh-CN"/>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69100" y="260350"/>
            <a:ext cx="2195513" cy="64087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79388" y="260350"/>
            <a:ext cx="6437312" cy="64087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82D5193-AE14-47D4-9DBF-B294FE70958C}" type="slidenum">
              <a:rPr lang="zh-CN" altLang="en-US"/>
              <a:pPr>
                <a:defRPr/>
              </a:pPr>
              <a:t>‹#›</a:t>
            </a:fld>
            <a:endParaRPr lang="en-US" altLang="zh-CN"/>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179388" y="1916113"/>
            <a:ext cx="4316412" cy="47529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16113"/>
            <a:ext cx="4316413" cy="47529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endParaRPr lang="en-US" altLang="zh-CN"/>
          </a:p>
        </p:txBody>
      </p:sp>
      <p:sp>
        <p:nvSpPr>
          <p:cNvPr id="7" name="灯片编号占位符 6"/>
          <p:cNvSpPr>
            <a:spLocks noGrp="1"/>
          </p:cNvSpPr>
          <p:nvPr>
            <p:ph type="sldNum" sz="quarter" idx="12"/>
          </p:nvPr>
        </p:nvSpPr>
        <p:spPr/>
        <p:txBody>
          <a:bodyPr/>
          <a:lstStyle/>
          <a:p>
            <a:pPr>
              <a:defRPr/>
            </a:pPr>
            <a:fld id="{1CDC80D1-9F87-43A5-A40F-797627604327}" type="slidenum">
              <a:rPr lang="zh-CN" altLang="en-US" smtClean="0"/>
              <a:pPr>
                <a:defRPr/>
              </a:pPr>
              <a:t>‹#›</a:t>
            </a:fld>
            <a:endParaRPr lang="en-US" altLang="zh-CN"/>
          </a:p>
        </p:txBody>
      </p:sp>
    </p:spTree>
    <p:extLst>
      <p:ext uri="{BB962C8B-B14F-4D97-AF65-F5344CB8AC3E}">
        <p14:creationId xmlns="" xmlns:p14="http://schemas.microsoft.com/office/powerpoint/2010/main" val="435418867"/>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5A98342-9E26-433B-A246-B1E3920C63A0}" type="slidenum">
              <a:rPr lang="zh-CN" altLang="en-US"/>
              <a:pPr>
                <a:defRPr/>
              </a:pPr>
              <a:t>‹#›</a:t>
            </a:fld>
            <a:endParaRPr lang="en-US" altLang="zh-CN"/>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85520A8-361B-40DB-BCCB-3FC13AF0C5C8}" type="slidenum">
              <a:rPr lang="zh-CN" altLang="en-US"/>
              <a:pPr>
                <a:defRPr/>
              </a:pPr>
              <a:t>‹#›</a:t>
            </a:fld>
            <a:endParaRPr lang="en-US" altLang="zh-CN"/>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79388" y="1916113"/>
            <a:ext cx="4316412"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16113"/>
            <a:ext cx="4316413"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4BEDD4C2-64F1-40EA-ABDB-D93CDDC240D1}" type="slidenum">
              <a:rPr lang="zh-CN" altLang="en-US"/>
              <a:pPr>
                <a:defRPr/>
              </a:pPr>
              <a:t>‹#›</a:t>
            </a:fld>
            <a:endParaRPr lang="en-US" altLang="zh-CN"/>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6D2CC55E-05BD-4A11-BD48-9D2C5085A4CE}" type="slidenum">
              <a:rPr lang="zh-CN" altLang="en-US"/>
              <a:pPr>
                <a:defRPr/>
              </a:pPr>
              <a:t>‹#›</a:t>
            </a:fld>
            <a:endParaRPr lang="en-US" altLang="zh-CN"/>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5ACABBC1-C6D6-4F00-AAAD-F6F5C3E4B41C}" type="slidenum">
              <a:rPr lang="zh-CN" altLang="en-US"/>
              <a:pPr>
                <a:defRPr/>
              </a:pPr>
              <a:t>‹#›</a:t>
            </a:fld>
            <a:endParaRPr lang="en-US" altLang="zh-CN"/>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zh-CN"/>
          </a:p>
        </p:txBody>
      </p:sp>
      <p:sp>
        <p:nvSpPr>
          <p:cNvPr id="3" name="页脚占位符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zh-CN"/>
          </a:p>
        </p:txBody>
      </p:sp>
      <p:sp>
        <p:nvSpPr>
          <p:cNvPr id="4" name="灯片编号占位符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75D2CC98-2873-4026-BB0E-802518EBFA34}" type="slidenum">
              <a:rPr lang="zh-CN" altLang="en-US"/>
              <a:pPr>
                <a:defRPr/>
              </a:pPr>
              <a:t>‹#›</a:t>
            </a:fld>
            <a:endParaRPr lang="en-US" altLang="zh-CN"/>
          </a:p>
        </p:txBody>
      </p:sp>
    </p:spTree>
    <p:controls>
      <p:control spid="50179" name="ShockwaveFlash1" r:id="rId2" imgW="8838095" imgH="4191585"/>
    </p:controls>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CC6DBE87-3ECE-4579-A962-CACB856F85C8}" type="slidenum">
              <a:rPr lang="zh-CN" altLang="en-US"/>
              <a:pPr>
                <a:defRPr/>
              </a:pPr>
              <a:t>‹#›</a:t>
            </a:fld>
            <a:endParaRPr lang="en-US" altLang="zh-CN"/>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3C7B5F0B-05CF-4D85-AE90-C55079D7D369}" type="slidenum">
              <a:rPr lang="zh-CN" altLang="en-US"/>
              <a:pPr>
                <a:defRPr/>
              </a:pPr>
              <a:t>‹#›</a:t>
            </a:fld>
            <a:endParaRPr lang="en-US" altLang="zh-CN"/>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331913" y="260350"/>
            <a:ext cx="7632700" cy="935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3075" name="Rectangle 3"/>
          <p:cNvSpPr>
            <a:spLocks noGrp="1" noChangeArrowheads="1"/>
          </p:cNvSpPr>
          <p:nvPr>
            <p:ph type="body" idx="1"/>
          </p:nvPr>
        </p:nvSpPr>
        <p:spPr bwMode="auto">
          <a:xfrm>
            <a:off x="179388" y="1916113"/>
            <a:ext cx="8785225" cy="4752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7920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宋体" pitchFamily="2" charset="-122"/>
              </a:defRPr>
            </a:lvl1pPr>
          </a:lstStyle>
          <a:p>
            <a:pPr>
              <a:defRPr/>
            </a:pPr>
            <a:endParaRPr lang="en-US" altLang="zh-CN"/>
          </a:p>
        </p:txBody>
      </p:sp>
      <p:sp>
        <p:nvSpPr>
          <p:cNvPr id="17920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宋体" pitchFamily="2" charset="-122"/>
              </a:defRPr>
            </a:lvl1pPr>
          </a:lstStyle>
          <a:p>
            <a:pPr>
              <a:defRPr/>
            </a:pPr>
            <a:endParaRPr lang="en-US" altLang="zh-CN"/>
          </a:p>
        </p:txBody>
      </p:sp>
      <p:sp>
        <p:nvSpPr>
          <p:cNvPr id="17920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宋体" pitchFamily="2" charset="-122"/>
              </a:defRPr>
            </a:lvl1pPr>
          </a:lstStyle>
          <a:p>
            <a:pPr>
              <a:defRPr/>
            </a:pPr>
            <a:fld id="{1CDC80D1-9F87-43A5-A40F-797627604327}" type="slidenum">
              <a:rPr lang="zh-CN" altLang="en-US"/>
              <a:pPr>
                <a:defRPr/>
              </a:pPr>
              <a:t>‹#›</a:t>
            </a:fld>
            <a:endParaRPr lang="en-US" altLang="zh-CN"/>
          </a:p>
        </p:txBody>
      </p:sp>
      <p:sp>
        <p:nvSpPr>
          <p:cNvPr id="3079" name="Text Box 7"/>
          <p:cNvSpPr txBox="1">
            <a:spLocks noChangeArrowheads="1"/>
          </p:cNvSpPr>
          <p:nvPr userDrawn="1"/>
        </p:nvSpPr>
        <p:spPr bwMode="auto">
          <a:xfrm>
            <a:off x="0" y="2420938"/>
            <a:ext cx="428625" cy="4648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spcBef>
                <a:spcPct val="50000"/>
              </a:spcBef>
              <a:defRPr/>
            </a:pPr>
            <a:r>
              <a:rPr kumimoji="1" lang="zh-CN" altLang="en-US" sz="1600" smtClean="0">
                <a:latin typeface="宋体" pitchFamily="2" charset="-122"/>
              </a:rPr>
              <a:t>马克思主义基本原理   李红霞</a:t>
            </a:r>
          </a:p>
        </p:txBody>
      </p:sp>
      <p:sp>
        <p:nvSpPr>
          <p:cNvPr id="3080" name="Text Box 8"/>
          <p:cNvSpPr txBox="1">
            <a:spLocks noChangeArrowheads="1"/>
          </p:cNvSpPr>
          <p:nvPr userDrawn="1"/>
        </p:nvSpPr>
        <p:spPr bwMode="auto">
          <a:xfrm>
            <a:off x="8715375" y="1752600"/>
            <a:ext cx="428625" cy="2895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defRPr>
                <a:solidFill>
                  <a:schemeClr val="tx1"/>
                </a:solidFill>
                <a:latin typeface="Verdana" pitchFamily="34" charset="0"/>
                <a:ea typeface="宋体" pitchFamily="2" charset="-122"/>
              </a:defRPr>
            </a:lvl1pPr>
            <a:lvl2pPr marL="742950" indent="-285750" eaLnBrk="0" hangingPunct="0">
              <a:defRPr>
                <a:solidFill>
                  <a:schemeClr val="tx1"/>
                </a:solidFill>
                <a:latin typeface="Verdana" pitchFamily="34" charset="0"/>
                <a:ea typeface="宋体" pitchFamily="2" charset="-122"/>
              </a:defRPr>
            </a:lvl2pPr>
            <a:lvl3pPr marL="1143000" indent="-228600" eaLnBrk="0" hangingPunct="0">
              <a:defRPr>
                <a:solidFill>
                  <a:schemeClr val="tx1"/>
                </a:solidFill>
                <a:latin typeface="Verdana" pitchFamily="34" charset="0"/>
                <a:ea typeface="宋体" pitchFamily="2" charset="-122"/>
              </a:defRPr>
            </a:lvl3pPr>
            <a:lvl4pPr marL="1600200" indent="-228600" eaLnBrk="0" hangingPunct="0">
              <a:defRPr>
                <a:solidFill>
                  <a:schemeClr val="tx1"/>
                </a:solidFill>
                <a:latin typeface="Verdana" pitchFamily="34" charset="0"/>
                <a:ea typeface="宋体" pitchFamily="2" charset="-122"/>
              </a:defRPr>
            </a:lvl4pPr>
            <a:lvl5pPr marL="2057400" indent="-228600" eaLnBrk="0" hangingPunct="0">
              <a:defRPr>
                <a:solidFill>
                  <a:schemeClr val="tx1"/>
                </a:solidFill>
                <a:latin typeface="Verdana" pitchFamily="34" charset="0"/>
                <a:ea typeface="宋体" pitchFamily="2" charset="-122"/>
              </a:defRPr>
            </a:lvl5pPr>
            <a:lvl6pPr marL="2514600" indent="-228600" eaLnBrk="0" fontAlgn="base" hangingPunct="0">
              <a:spcBef>
                <a:spcPct val="0"/>
              </a:spcBef>
              <a:spcAft>
                <a:spcPct val="0"/>
              </a:spcAft>
              <a:defRPr>
                <a:solidFill>
                  <a:schemeClr val="tx1"/>
                </a:solidFill>
                <a:latin typeface="Verdana" pitchFamily="34" charset="0"/>
                <a:ea typeface="宋体" pitchFamily="2" charset="-122"/>
              </a:defRPr>
            </a:lvl6pPr>
            <a:lvl7pPr marL="2971800" indent="-228600" eaLnBrk="0" fontAlgn="base" hangingPunct="0">
              <a:spcBef>
                <a:spcPct val="0"/>
              </a:spcBef>
              <a:spcAft>
                <a:spcPct val="0"/>
              </a:spcAft>
              <a:defRPr>
                <a:solidFill>
                  <a:schemeClr val="tx1"/>
                </a:solidFill>
                <a:latin typeface="Verdana" pitchFamily="34" charset="0"/>
                <a:ea typeface="宋体" pitchFamily="2" charset="-122"/>
              </a:defRPr>
            </a:lvl7pPr>
            <a:lvl8pPr marL="3429000" indent="-228600" eaLnBrk="0" fontAlgn="base" hangingPunct="0">
              <a:spcBef>
                <a:spcPct val="0"/>
              </a:spcBef>
              <a:spcAft>
                <a:spcPct val="0"/>
              </a:spcAft>
              <a:defRPr>
                <a:solidFill>
                  <a:schemeClr val="tx1"/>
                </a:solidFill>
                <a:latin typeface="Verdana" pitchFamily="34" charset="0"/>
                <a:ea typeface="宋体" pitchFamily="2" charset="-122"/>
              </a:defRPr>
            </a:lvl8pPr>
            <a:lvl9pPr marL="3886200" indent="-228600" eaLnBrk="0" fontAlgn="base" hangingPunct="0">
              <a:spcBef>
                <a:spcPct val="0"/>
              </a:spcBef>
              <a:spcAft>
                <a:spcPct val="0"/>
              </a:spcAft>
              <a:defRPr>
                <a:solidFill>
                  <a:schemeClr val="tx1"/>
                </a:solidFill>
                <a:latin typeface="Verdana" pitchFamily="34" charset="0"/>
                <a:ea typeface="宋体" pitchFamily="2" charset="-122"/>
              </a:defRPr>
            </a:lvl9pPr>
          </a:lstStyle>
          <a:p>
            <a:pPr eaLnBrk="1" hangingPunct="1">
              <a:spcBef>
                <a:spcPct val="50000"/>
              </a:spcBef>
              <a:defRPr/>
            </a:pPr>
            <a:r>
              <a:rPr kumimoji="1" lang="zh-CN" altLang="en-US" sz="1600" smtClean="0">
                <a:latin typeface="宋体" pitchFamily="2" charset="-122"/>
              </a:rPr>
              <a:t>哲学篇  认识论</a:t>
            </a:r>
          </a:p>
        </p:txBody>
      </p:sp>
    </p:spTree>
  </p:cSld>
  <p:clrMap bg1="lt1" tx1="dk1" bg2="lt2" tx2="dk2" accent1="accent1" accent2="accent2" accent3="accent3" accent4="accent4" accent5="accent5" accent6="accent6" hlink="hlink" folHlink="folHlink"/>
  <p:sldLayoutIdLst>
    <p:sldLayoutId id="2147483689" r:id="rId1"/>
    <p:sldLayoutId id="2147483680" r:id="rId2"/>
    <p:sldLayoutId id="2147483681" r:id="rId3"/>
    <p:sldLayoutId id="2147483682" r:id="rId4"/>
    <p:sldLayoutId id="2147483683" r:id="rId5"/>
    <p:sldLayoutId id="2147483684" r:id="rId6"/>
    <p:sldLayoutId id="2147483690" r:id="rId7"/>
    <p:sldLayoutId id="2147483685" r:id="rId8"/>
    <p:sldLayoutId id="2147483686" r:id="rId9"/>
    <p:sldLayoutId id="2147483687" r:id="rId10"/>
    <p:sldLayoutId id="2147483688" r:id="rId11"/>
    <p:sldLayoutId id="2147483691" r:id="rId12"/>
  </p:sldLayoutIdLst>
  <p:transition>
    <p:random/>
  </p:transition>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华文中宋" pitchFamily="2" charset="-122"/>
          <a:ea typeface="华文中宋" pitchFamily="2" charset="-122"/>
        </a:defRPr>
      </a:lvl2pPr>
      <a:lvl3pPr algn="l" rtl="0" eaLnBrk="0" fontAlgn="base" hangingPunct="0">
        <a:spcBef>
          <a:spcPct val="0"/>
        </a:spcBef>
        <a:spcAft>
          <a:spcPct val="0"/>
        </a:spcAft>
        <a:defRPr sz="4000" b="1">
          <a:solidFill>
            <a:schemeClr val="tx1"/>
          </a:solidFill>
          <a:latin typeface="华文中宋" pitchFamily="2" charset="-122"/>
          <a:ea typeface="华文中宋" pitchFamily="2" charset="-122"/>
        </a:defRPr>
      </a:lvl3pPr>
      <a:lvl4pPr algn="l" rtl="0" eaLnBrk="0" fontAlgn="base" hangingPunct="0">
        <a:spcBef>
          <a:spcPct val="0"/>
        </a:spcBef>
        <a:spcAft>
          <a:spcPct val="0"/>
        </a:spcAft>
        <a:defRPr sz="4000" b="1">
          <a:solidFill>
            <a:schemeClr val="tx1"/>
          </a:solidFill>
          <a:latin typeface="华文中宋" pitchFamily="2" charset="-122"/>
          <a:ea typeface="华文中宋" pitchFamily="2" charset="-122"/>
        </a:defRPr>
      </a:lvl4pPr>
      <a:lvl5pPr algn="l" rtl="0" eaLnBrk="0" fontAlgn="base" hangingPunct="0">
        <a:spcBef>
          <a:spcPct val="0"/>
        </a:spcBef>
        <a:spcAft>
          <a:spcPct val="0"/>
        </a:spcAft>
        <a:defRPr sz="4000" b="1">
          <a:solidFill>
            <a:schemeClr val="tx1"/>
          </a:solidFill>
          <a:latin typeface="华文中宋" pitchFamily="2" charset="-122"/>
          <a:ea typeface="华文中宋" pitchFamily="2" charset="-122"/>
        </a:defRPr>
      </a:lvl5pPr>
      <a:lvl6pPr marL="457200" algn="l" rtl="0" fontAlgn="base">
        <a:spcBef>
          <a:spcPct val="0"/>
        </a:spcBef>
        <a:spcAft>
          <a:spcPct val="0"/>
        </a:spcAft>
        <a:defRPr sz="4000" b="1">
          <a:solidFill>
            <a:schemeClr val="tx1"/>
          </a:solidFill>
          <a:latin typeface="华文中宋" pitchFamily="2" charset="-122"/>
          <a:ea typeface="华文中宋" pitchFamily="2" charset="-122"/>
        </a:defRPr>
      </a:lvl6pPr>
      <a:lvl7pPr marL="914400" algn="l" rtl="0" fontAlgn="base">
        <a:spcBef>
          <a:spcPct val="0"/>
        </a:spcBef>
        <a:spcAft>
          <a:spcPct val="0"/>
        </a:spcAft>
        <a:defRPr sz="4000" b="1">
          <a:solidFill>
            <a:schemeClr val="tx1"/>
          </a:solidFill>
          <a:latin typeface="华文中宋" pitchFamily="2" charset="-122"/>
          <a:ea typeface="华文中宋" pitchFamily="2" charset="-122"/>
        </a:defRPr>
      </a:lvl7pPr>
      <a:lvl8pPr marL="1371600" algn="l" rtl="0" fontAlgn="base">
        <a:spcBef>
          <a:spcPct val="0"/>
        </a:spcBef>
        <a:spcAft>
          <a:spcPct val="0"/>
        </a:spcAft>
        <a:defRPr sz="4000" b="1">
          <a:solidFill>
            <a:schemeClr val="tx1"/>
          </a:solidFill>
          <a:latin typeface="华文中宋" pitchFamily="2" charset="-122"/>
          <a:ea typeface="华文中宋" pitchFamily="2" charset="-122"/>
        </a:defRPr>
      </a:lvl8pPr>
      <a:lvl9pPr marL="1828800" algn="l" rtl="0" fontAlgn="base">
        <a:spcBef>
          <a:spcPct val="0"/>
        </a:spcBef>
        <a:spcAft>
          <a:spcPct val="0"/>
        </a:spcAft>
        <a:defRPr sz="4000" b="1">
          <a:solidFill>
            <a:schemeClr val="tx1"/>
          </a:solidFill>
          <a:latin typeface="华文中宋" pitchFamily="2" charset="-122"/>
          <a:ea typeface="华文中宋" pitchFamily="2" charset="-122"/>
        </a:defRPr>
      </a:lvl9pPr>
    </p:titleStyle>
    <p:bodyStyle>
      <a:lvl1pPr marL="342900" indent="-342900" algn="l" rtl="0" eaLnBrk="0" fontAlgn="base" hangingPunct="0">
        <a:spcBef>
          <a:spcPct val="20000"/>
        </a:spcBef>
        <a:spcAft>
          <a:spcPct val="0"/>
        </a:spcAft>
        <a:buClr>
          <a:srgbClr val="000000"/>
        </a:buClr>
        <a:buChar char="•"/>
        <a:defRPr sz="3600">
          <a:solidFill>
            <a:schemeClr val="tx1"/>
          </a:solidFill>
          <a:latin typeface="+mn-lt"/>
          <a:ea typeface="+mn-ea"/>
          <a:cs typeface="+mn-cs"/>
        </a:defRPr>
      </a:lvl1pPr>
      <a:lvl2pPr marL="742950" indent="-285750" algn="l" rtl="0" eaLnBrk="0" fontAlgn="base" hangingPunct="0">
        <a:spcBef>
          <a:spcPct val="20000"/>
        </a:spcBef>
        <a:spcAft>
          <a:spcPct val="0"/>
        </a:spcAft>
        <a:buClr>
          <a:srgbClr val="000000"/>
        </a:buClr>
        <a:buChar char="•"/>
        <a:defRPr sz="3600">
          <a:solidFill>
            <a:schemeClr val="tx1"/>
          </a:solidFill>
          <a:latin typeface="+mn-lt"/>
          <a:ea typeface="+mn-ea"/>
        </a:defRPr>
      </a:lvl2pPr>
      <a:lvl3pPr marL="1143000" indent="-228600" algn="l" rtl="0" eaLnBrk="0" fontAlgn="base" hangingPunct="0">
        <a:spcBef>
          <a:spcPct val="20000"/>
        </a:spcBef>
        <a:spcAft>
          <a:spcPct val="0"/>
        </a:spcAft>
        <a:buClr>
          <a:srgbClr val="000000"/>
        </a:buClr>
        <a:buChar char="•"/>
        <a:defRPr sz="3600">
          <a:solidFill>
            <a:schemeClr val="tx1"/>
          </a:solidFill>
          <a:latin typeface="+mn-lt"/>
          <a:ea typeface="+mn-ea"/>
        </a:defRPr>
      </a:lvl3pPr>
      <a:lvl4pPr marL="1600200" indent="-228600" algn="l" rtl="0" eaLnBrk="0" fontAlgn="base" hangingPunct="0">
        <a:spcBef>
          <a:spcPct val="20000"/>
        </a:spcBef>
        <a:spcAft>
          <a:spcPct val="0"/>
        </a:spcAft>
        <a:buClr>
          <a:srgbClr val="000000"/>
        </a:buClr>
        <a:buChar char="•"/>
        <a:defRPr sz="3600">
          <a:solidFill>
            <a:schemeClr val="tx1"/>
          </a:solidFill>
          <a:latin typeface="+mn-lt"/>
          <a:ea typeface="+mn-ea"/>
        </a:defRPr>
      </a:lvl4pPr>
      <a:lvl5pPr marL="2057400" indent="-228600" algn="l" rtl="0" eaLnBrk="0" fontAlgn="base" hangingPunct="0">
        <a:spcBef>
          <a:spcPct val="20000"/>
        </a:spcBef>
        <a:spcAft>
          <a:spcPct val="0"/>
        </a:spcAft>
        <a:buClr>
          <a:srgbClr val="000000"/>
        </a:buClr>
        <a:buChar char="•"/>
        <a:defRPr sz="3600">
          <a:solidFill>
            <a:schemeClr val="tx1"/>
          </a:solidFill>
          <a:latin typeface="+mn-lt"/>
          <a:ea typeface="+mn-ea"/>
        </a:defRPr>
      </a:lvl5pPr>
      <a:lvl6pPr marL="2514600" indent="-228600" algn="l" rtl="0" fontAlgn="base">
        <a:spcBef>
          <a:spcPct val="20000"/>
        </a:spcBef>
        <a:spcAft>
          <a:spcPct val="0"/>
        </a:spcAft>
        <a:buClr>
          <a:srgbClr val="000000"/>
        </a:buClr>
        <a:buChar char="•"/>
        <a:defRPr sz="3600">
          <a:solidFill>
            <a:schemeClr val="tx1"/>
          </a:solidFill>
          <a:latin typeface="+mn-lt"/>
          <a:ea typeface="+mn-ea"/>
        </a:defRPr>
      </a:lvl6pPr>
      <a:lvl7pPr marL="2971800" indent="-228600" algn="l" rtl="0" fontAlgn="base">
        <a:spcBef>
          <a:spcPct val="20000"/>
        </a:spcBef>
        <a:spcAft>
          <a:spcPct val="0"/>
        </a:spcAft>
        <a:buClr>
          <a:srgbClr val="000000"/>
        </a:buClr>
        <a:buChar char="•"/>
        <a:defRPr sz="3600">
          <a:solidFill>
            <a:schemeClr val="tx1"/>
          </a:solidFill>
          <a:latin typeface="+mn-lt"/>
          <a:ea typeface="+mn-ea"/>
        </a:defRPr>
      </a:lvl7pPr>
      <a:lvl8pPr marL="3429000" indent="-228600" algn="l" rtl="0" fontAlgn="base">
        <a:spcBef>
          <a:spcPct val="20000"/>
        </a:spcBef>
        <a:spcAft>
          <a:spcPct val="0"/>
        </a:spcAft>
        <a:buClr>
          <a:srgbClr val="000000"/>
        </a:buClr>
        <a:buChar char="•"/>
        <a:defRPr sz="3600">
          <a:solidFill>
            <a:schemeClr val="tx1"/>
          </a:solidFill>
          <a:latin typeface="+mn-lt"/>
          <a:ea typeface="+mn-ea"/>
        </a:defRPr>
      </a:lvl8pPr>
      <a:lvl9pPr marL="3886200" indent="-228600" algn="l" rtl="0" fontAlgn="base">
        <a:spcBef>
          <a:spcPct val="20000"/>
        </a:spcBef>
        <a:spcAft>
          <a:spcPct val="0"/>
        </a:spcAft>
        <a:buClr>
          <a:srgbClr val="000000"/>
        </a:buClr>
        <a:buChar char="•"/>
        <a:defRPr sz="36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baidu.com/i?ct=503316480&amp;z=0&amp;tn=baiduimagedetail&amp;word=%C3%AB%D4%F3%B6%AB%D4%DA%D1%D3%B0%B2&amp;in=28&amp;cl=2&amp;cm=1&amp;sc=0&amp;lm=-1&amp;pn=27&amp;rn=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images.google.cn/imgres?imgurl=http://fpzpw.com/T/T100/100-14.jpg&amp;imgrefurl=http://fpzpw.com/F1.htm&amp;h=576&amp;w=428&amp;sz=26&amp;hl=zh-CN&amp;start=3&amp;um=1&amp;tbnid=xX3_egJHFiktSM:&amp;tbnh=134&amp;tbnw=100&amp;prev=/images?q=%E6%94%B9%E9%80%A0%E6%88%91%E4%BB%AC%E7%9A%84%E5%AD%A6%E4%B9%A0&amp;svnum=10&amp;um=1&amp;complete=1&amp;hl=zh-CN&amp;newwindow=1&amp;sa=N"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image.baidu.com/i?ct=503316480&amp;z=0&amp;tn=baiduimagedetail&amp;word=%C2%ED%C1%D0%D6%F7%D2%E5&amp;in=13&amp;cl=2&amp;cm=1&amp;sc=0&amp;lm=-1&amp;pn=12&amp;rn=1" TargetMode="Externa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hyperlink" Target="http://image.baidu.com/i?ct=503316480&amp;z=0&amp;tn=baiduimagedetail&amp;word=%B5%CB%D0%A1%C6%BD%C0%ED%C2%DB&amp;in=8&amp;cl=2&amp;cm=1&amp;sc=0&amp;lm=-1&amp;pn=7&amp;rn=1"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6"/>
          <p:cNvSpPr>
            <a:spLocks noChangeArrowheads="1" noChangeShapeType="1" noTextEdit="1"/>
          </p:cNvSpPr>
          <p:nvPr/>
        </p:nvSpPr>
        <p:spPr bwMode="auto">
          <a:xfrm>
            <a:off x="1619250" y="3357563"/>
            <a:ext cx="7308850" cy="504825"/>
          </a:xfrm>
          <a:prstGeom prst="rect">
            <a:avLst/>
          </a:prstGeom>
        </p:spPr>
        <p:txBody>
          <a:bodyPr wrap="none" fromWordArt="1">
            <a:prstTxWarp prst="textPlain">
              <a:avLst>
                <a:gd name="adj" fmla="val 50000"/>
              </a:avLst>
            </a:prstTxWarp>
          </a:bodyPr>
          <a:lstStyle/>
          <a:p>
            <a:pPr algn="ctr"/>
            <a:r>
              <a:rPr lang="zh-CN" altLang="en-US" sz="3600" b="1" kern="10">
                <a:ln w="9525">
                  <a:noFill/>
                  <a:round/>
                  <a:headEnd/>
                  <a:tailEnd/>
                </a:ln>
                <a:gradFill rotWithShape="1">
                  <a:gsLst>
                    <a:gs pos="0">
                      <a:srgbClr val="FF00FF"/>
                    </a:gs>
                    <a:gs pos="100000">
                      <a:srgbClr val="730EBE"/>
                    </a:gs>
                  </a:gsLst>
                  <a:lin ang="5400000" scaled="1"/>
                </a:gradFill>
                <a:latin typeface="华文中宋"/>
                <a:ea typeface="华文中宋"/>
              </a:rPr>
              <a:t>第二章  认识世界和改造世界（三）</a:t>
            </a:r>
          </a:p>
        </p:txBody>
      </p:sp>
      <p:sp>
        <p:nvSpPr>
          <p:cNvPr id="5123" name="Rectangle 7"/>
          <p:cNvSpPr>
            <a:spLocks noChangeArrowheads="1"/>
          </p:cNvSpPr>
          <p:nvPr/>
        </p:nvSpPr>
        <p:spPr bwMode="auto">
          <a:xfrm>
            <a:off x="2232025" y="4652963"/>
            <a:ext cx="6911975" cy="1066800"/>
          </a:xfrm>
          <a:prstGeom prst="rect">
            <a:avLst/>
          </a:prstGeom>
          <a:noFill/>
          <a:ln w="12700" cap="sq">
            <a:noFill/>
            <a:miter lim="800000"/>
            <a:headEnd type="none" w="sm" len="sm"/>
            <a:tailEnd type="none" w="sm" len="sm"/>
          </a:ln>
          <a:effectLst/>
        </p:spPr>
        <p:txBody>
          <a:bodyPr>
            <a:spAutoFit/>
          </a:bodyPr>
          <a:lstStyle/>
          <a:p>
            <a:r>
              <a:rPr kumimoji="1" lang="zh-CN" altLang="en-US" b="1"/>
              <a:t>                    </a:t>
            </a:r>
            <a:r>
              <a:rPr kumimoji="1" lang="zh-CN" altLang="en-US" sz="3200" b="1">
                <a:latin typeface="华文中宋" pitchFamily="2" charset="-122"/>
                <a:ea typeface="华文中宋" pitchFamily="2" charset="-122"/>
              </a:rPr>
              <a:t>内容提要</a:t>
            </a:r>
          </a:p>
          <a:p>
            <a:r>
              <a:rPr kumimoji="1" lang="zh-CN" altLang="en-US" sz="3200" b="1">
                <a:latin typeface="华文中宋" pitchFamily="2" charset="-122"/>
                <a:ea typeface="华文中宋" pitchFamily="2" charset="-122"/>
              </a:rPr>
              <a:t>   认识论的方法论意义及实际应用</a:t>
            </a:r>
          </a:p>
        </p:txBody>
      </p:sp>
      <p:sp>
        <p:nvSpPr>
          <p:cNvPr id="5124" name="WordArt 8"/>
          <p:cNvSpPr>
            <a:spLocks noChangeArrowheads="1" noChangeShapeType="1" noTextEdit="1"/>
          </p:cNvSpPr>
          <p:nvPr/>
        </p:nvSpPr>
        <p:spPr bwMode="auto">
          <a:xfrm>
            <a:off x="1763713" y="4076700"/>
            <a:ext cx="7129462" cy="433388"/>
          </a:xfrm>
          <a:prstGeom prst="rect">
            <a:avLst/>
          </a:prstGeom>
        </p:spPr>
        <p:txBody>
          <a:bodyPr wrap="none" fromWordArt="1">
            <a:prstTxWarp prst="textPlain">
              <a:avLst>
                <a:gd name="adj" fmla="val 50000"/>
              </a:avLst>
            </a:prstTxWarp>
          </a:bodyPr>
          <a:lstStyle/>
          <a:p>
            <a:pPr algn="ctr"/>
            <a:r>
              <a:rPr lang="zh-CN" altLang="en-US" sz="3600" b="1" kern="10">
                <a:ln w="9525">
                  <a:noFill/>
                  <a:round/>
                  <a:headEnd/>
                  <a:tailEnd/>
                </a:ln>
                <a:gradFill rotWithShape="1">
                  <a:gsLst>
                    <a:gs pos="0">
                      <a:srgbClr val="0066FF"/>
                    </a:gs>
                    <a:gs pos="100000">
                      <a:srgbClr val="EA02FC"/>
                    </a:gs>
                  </a:gsLst>
                  <a:lin ang="5400000" scaled="1"/>
                </a:gradFill>
                <a:latin typeface="华文中宋"/>
                <a:ea typeface="华文中宋"/>
              </a:rPr>
              <a:t>第三节 正确地认识世界和改造世界</a:t>
            </a: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42988" y="260350"/>
            <a:ext cx="8497887" cy="935038"/>
          </a:xfrm>
        </p:spPr>
        <p:txBody>
          <a:bodyPr/>
          <a:lstStyle/>
          <a:p>
            <a:pPr eaLnBrk="1" hangingPunct="1"/>
            <a:r>
              <a:rPr lang="en-US" altLang="zh-CN" sz="3200" smtClean="0">
                <a:latin typeface="隶书" pitchFamily="49" charset="-122"/>
                <a:ea typeface="隶书" pitchFamily="49" charset="-122"/>
              </a:rPr>
              <a:t>(2)</a:t>
            </a:r>
            <a:r>
              <a:rPr lang="zh-CN" altLang="en-US" sz="3200" smtClean="0">
                <a:latin typeface="隶书" pitchFamily="49" charset="-122"/>
                <a:ea typeface="隶书" pitchFamily="49" charset="-122"/>
              </a:rPr>
              <a:t>实事求是的思想路线关乎国家的命运</a:t>
            </a:r>
            <a:endParaRPr lang="en-US" altLang="zh-CN" sz="3200" smtClean="0">
              <a:latin typeface="隶书" pitchFamily="49" charset="-122"/>
              <a:ea typeface="隶书" pitchFamily="49" charset="-122"/>
            </a:endParaRPr>
          </a:p>
        </p:txBody>
      </p:sp>
      <p:sp>
        <p:nvSpPr>
          <p:cNvPr id="13315" name="Rectangle 3"/>
          <p:cNvSpPr>
            <a:spLocks noGrp="1" noChangeArrowheads="1"/>
          </p:cNvSpPr>
          <p:nvPr>
            <p:ph type="body" idx="1"/>
          </p:nvPr>
        </p:nvSpPr>
        <p:spPr>
          <a:xfrm>
            <a:off x="684213" y="1916113"/>
            <a:ext cx="7775575" cy="4752975"/>
          </a:xfrm>
        </p:spPr>
        <p:txBody>
          <a:bodyPr/>
          <a:lstStyle/>
          <a:p>
            <a:pPr eaLnBrk="1" hangingPunct="1">
              <a:buFont typeface="Wingdings" pitchFamily="2" charset="2"/>
              <a:buChar char="l"/>
            </a:pPr>
            <a:r>
              <a:rPr lang="en-US" altLang="zh-CN" sz="3200" smtClean="0"/>
              <a:t>1935</a:t>
            </a:r>
            <a:r>
              <a:rPr lang="zh-CN" altLang="en-US" sz="3200" smtClean="0"/>
              <a:t>年遵义会议确立了实事求是的思想路线。</a:t>
            </a:r>
          </a:p>
          <a:p>
            <a:pPr eaLnBrk="1" hangingPunct="1">
              <a:buFont typeface="Wingdings" pitchFamily="2" charset="2"/>
              <a:buChar char="l"/>
            </a:pPr>
            <a:r>
              <a:rPr lang="zh-CN" altLang="en-US" sz="3200" smtClean="0"/>
              <a:t>文化大革命中断了实事求是思想路线。</a:t>
            </a:r>
          </a:p>
          <a:p>
            <a:pPr eaLnBrk="1" hangingPunct="1">
              <a:buFont typeface="Wingdings" pitchFamily="2" charset="2"/>
              <a:buChar char="l"/>
            </a:pPr>
            <a:r>
              <a:rPr lang="zh-CN" altLang="en-US" sz="3200" smtClean="0"/>
              <a:t>文革过后恢复了实事求是的思想路线，使中国迈向了改革开放的新时代。</a:t>
            </a:r>
            <a:endParaRPr lang="en-US" altLang="zh-CN" sz="3200" smtClean="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1116013" y="188913"/>
            <a:ext cx="7705725" cy="4968875"/>
          </a:xfrm>
        </p:spPr>
        <p:txBody>
          <a:bodyPr/>
          <a:lstStyle/>
          <a:p>
            <a:pPr eaLnBrk="1" hangingPunct="1">
              <a:buFontTx/>
              <a:buNone/>
            </a:pPr>
            <a:r>
              <a:rPr lang="zh-CN" altLang="en-US" smtClean="0"/>
              <a:t> （</a:t>
            </a:r>
            <a:r>
              <a:rPr lang="en-US" altLang="zh-CN" smtClean="0"/>
              <a:t>3</a:t>
            </a:r>
            <a:r>
              <a:rPr lang="zh-CN" altLang="en-US" smtClean="0"/>
              <a:t>）坚持实事求是，反对弄虚作假</a:t>
            </a:r>
            <a:endParaRPr lang="en-US" altLang="zh-CN" smtClean="0"/>
          </a:p>
          <a:p>
            <a:pPr eaLnBrk="1" hangingPunct="1">
              <a:buFontTx/>
              <a:buNone/>
            </a:pPr>
            <a:r>
              <a:rPr lang="zh-CN" altLang="en-US" smtClean="0"/>
              <a:t>       </a:t>
            </a:r>
          </a:p>
          <a:p>
            <a:pPr eaLnBrk="1" hangingPunct="1">
              <a:buFontTx/>
              <a:buNone/>
            </a:pPr>
            <a:r>
              <a:rPr lang="zh-CN" altLang="en-US" smtClean="0"/>
              <a:t>学习大庆人的</a:t>
            </a:r>
            <a:r>
              <a:rPr lang="zh-CN" altLang="en-US" smtClean="0">
                <a:latin typeface="宋体" pitchFamily="2" charset="-122"/>
              </a:rPr>
              <a:t>“</a:t>
            </a:r>
            <a:r>
              <a:rPr lang="zh-CN" altLang="en-US" smtClean="0"/>
              <a:t>三老</a:t>
            </a:r>
            <a:r>
              <a:rPr lang="zh-CN" altLang="en-US" smtClean="0">
                <a:latin typeface="宋体" pitchFamily="2" charset="-122"/>
              </a:rPr>
              <a:t>”</a:t>
            </a:r>
            <a:r>
              <a:rPr lang="zh-CN" altLang="en-US" smtClean="0"/>
              <a:t>精神</a:t>
            </a:r>
          </a:p>
          <a:p>
            <a:pPr eaLnBrk="1" hangingPunct="1">
              <a:buFont typeface="Wingdings" pitchFamily="2" charset="2"/>
              <a:buChar char="n"/>
            </a:pPr>
            <a:r>
              <a:rPr lang="zh-CN" altLang="en-US" smtClean="0"/>
              <a:t>说老实话</a:t>
            </a:r>
          </a:p>
          <a:p>
            <a:pPr eaLnBrk="1" hangingPunct="1">
              <a:buFont typeface="Wingdings" pitchFamily="2" charset="2"/>
              <a:buChar char="n"/>
            </a:pPr>
            <a:r>
              <a:rPr lang="zh-CN" altLang="en-US" smtClean="0"/>
              <a:t>做老实人</a:t>
            </a:r>
          </a:p>
          <a:p>
            <a:pPr eaLnBrk="1" hangingPunct="1">
              <a:buFont typeface="Wingdings" pitchFamily="2" charset="2"/>
              <a:buChar char="n"/>
            </a:pPr>
            <a:r>
              <a:rPr lang="zh-CN" altLang="en-US" smtClean="0"/>
              <a:t>办老实事</a:t>
            </a:r>
            <a:r>
              <a:rPr lang="en-US" altLang="zh-CN" smtClean="0"/>
              <a:t> </a:t>
            </a: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116013" y="1341438"/>
            <a:ext cx="7499350" cy="1493837"/>
          </a:xfrm>
          <a:prstGeom prst="rect">
            <a:avLst/>
          </a:prstGeom>
          <a:noFill/>
          <a:ln w="9525">
            <a:noFill/>
            <a:miter lim="800000"/>
            <a:headEnd/>
            <a:tailEnd/>
          </a:ln>
          <a:effectLst/>
        </p:spPr>
        <p:txBody>
          <a:bodyPr>
            <a:spAutoFit/>
          </a:bodyPr>
          <a:lstStyle/>
          <a:p>
            <a:endParaRPr kumimoji="1" lang="zh-CN" altLang="en-US" sz="2800" b="1">
              <a:latin typeface="华文新魏" pitchFamily="2" charset="-122"/>
              <a:ea typeface="华文新魏" pitchFamily="2" charset="-122"/>
            </a:endParaRPr>
          </a:p>
          <a:p>
            <a:r>
              <a:rPr kumimoji="1" lang="zh-CN" altLang="en-US" sz="3200" b="1">
                <a:latin typeface="隶书" pitchFamily="49" charset="-122"/>
                <a:ea typeface="隶书" pitchFamily="49" charset="-122"/>
              </a:rPr>
              <a:t>（</a:t>
            </a:r>
            <a:r>
              <a:rPr kumimoji="1" lang="en-US" altLang="zh-CN" sz="3200" b="1">
                <a:latin typeface="隶书" pitchFamily="49" charset="-122"/>
                <a:ea typeface="隶书" pitchFamily="49" charset="-122"/>
              </a:rPr>
              <a:t>1</a:t>
            </a:r>
            <a:r>
              <a:rPr kumimoji="1" lang="zh-CN" altLang="en-US" sz="3200" b="1">
                <a:latin typeface="隶书" pitchFamily="49" charset="-122"/>
                <a:ea typeface="隶书" pitchFamily="49" charset="-122"/>
              </a:rPr>
              <a:t>）理论联系实际是一切成功秘密所在。</a:t>
            </a:r>
          </a:p>
          <a:p>
            <a:r>
              <a:rPr kumimoji="1" lang="zh-CN" altLang="en-US" sz="3200" b="1">
                <a:latin typeface="隶书" pitchFamily="49" charset="-122"/>
                <a:ea typeface="隶书" pitchFamily="49" charset="-122"/>
              </a:rPr>
              <a:t>                                                                  </a:t>
            </a:r>
          </a:p>
        </p:txBody>
      </p:sp>
      <p:sp>
        <p:nvSpPr>
          <p:cNvPr id="15363" name="Text Box 3"/>
          <p:cNvSpPr txBox="1">
            <a:spLocks noChangeArrowheads="1"/>
          </p:cNvSpPr>
          <p:nvPr/>
        </p:nvSpPr>
        <p:spPr bwMode="auto">
          <a:xfrm>
            <a:off x="1116013" y="260350"/>
            <a:ext cx="7272337" cy="579438"/>
          </a:xfrm>
          <a:prstGeom prst="rect">
            <a:avLst/>
          </a:prstGeom>
          <a:noFill/>
          <a:ln w="12700" cap="sq">
            <a:noFill/>
            <a:miter lim="800000"/>
            <a:headEnd type="none" w="sm" len="sm"/>
            <a:tailEnd type="none" w="sm" len="sm"/>
          </a:ln>
          <a:effectLst/>
        </p:spPr>
        <p:txBody>
          <a:bodyPr>
            <a:spAutoFit/>
          </a:bodyPr>
          <a:lstStyle/>
          <a:p>
            <a:r>
              <a:rPr kumimoji="1" lang="en-US" altLang="zh-CN" sz="3200" b="1">
                <a:latin typeface="华文中宋" pitchFamily="2" charset="-122"/>
                <a:ea typeface="华文中宋" pitchFamily="2" charset="-122"/>
              </a:rPr>
              <a:t>3. </a:t>
            </a:r>
            <a:r>
              <a:rPr kumimoji="1" lang="zh-CN" altLang="en-US" sz="3200" b="1">
                <a:latin typeface="华文中宋" pitchFamily="2" charset="-122"/>
                <a:ea typeface="华文中宋" pitchFamily="2" charset="-122"/>
              </a:rPr>
              <a:t>理论联系实际是最终目的</a:t>
            </a:r>
            <a:endParaRPr lang="zh-CN" altLang="en-US" sz="3200" b="1">
              <a:latin typeface="华文中宋" pitchFamily="2" charset="-122"/>
              <a:ea typeface="华文中宋" pitchFamily="2" charset="-122"/>
            </a:endParaRP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187450" y="1628775"/>
            <a:ext cx="7278688" cy="3140075"/>
          </a:xfrm>
          <a:prstGeom prst="rect">
            <a:avLst/>
          </a:prstGeom>
          <a:noFill/>
          <a:ln w="9525">
            <a:noFill/>
            <a:miter lim="800000"/>
            <a:headEnd/>
            <a:tailEnd/>
          </a:ln>
          <a:effectLst/>
        </p:spPr>
        <p:txBody>
          <a:bodyPr>
            <a:spAutoFit/>
          </a:bodyPr>
          <a:lstStyle/>
          <a:p>
            <a:r>
              <a:rPr kumimoji="1" lang="zh-CN" altLang="en-US" sz="3200" b="1">
                <a:latin typeface="隶书" pitchFamily="49" charset="-122"/>
                <a:ea typeface="隶书" pitchFamily="49" charset="-122"/>
              </a:rPr>
              <a:t>（2）</a:t>
            </a:r>
            <a:r>
              <a:rPr kumimoji="1" lang="zh-CN" altLang="en-US" sz="3200" b="1" u="sng">
                <a:latin typeface="隶书" pitchFamily="49" charset="-122"/>
                <a:ea typeface="隶书" pitchFamily="49" charset="-122"/>
              </a:rPr>
              <a:t>理论与实际结合的水平</a:t>
            </a:r>
            <a:r>
              <a:rPr kumimoji="1" lang="zh-CN" altLang="en-US" sz="3200" b="1">
                <a:latin typeface="隶书" pitchFamily="49" charset="-122"/>
                <a:ea typeface="隶书" pitchFamily="49" charset="-122"/>
              </a:rPr>
              <a:t>标志着中国共产党的成熟程度。党的建设的过程，就是对</a:t>
            </a:r>
            <a:r>
              <a:rPr kumimoji="1" lang="zh-CN" altLang="en-US" sz="3200" b="1" u="sng">
                <a:latin typeface="隶书" pitchFamily="49" charset="-122"/>
                <a:ea typeface="隶书" pitchFamily="49" charset="-122"/>
              </a:rPr>
              <a:t>马克思列宁主义理论和中国革命实际由</a:t>
            </a:r>
            <a:r>
              <a:rPr kumimoji="1" lang="zh-CN" altLang="en-US" sz="3200" b="1" u="sng">
                <a:solidFill>
                  <a:srgbClr val="FF3300"/>
                </a:solidFill>
                <a:latin typeface="隶书" pitchFamily="49" charset="-122"/>
                <a:ea typeface="隶书" pitchFamily="49" charset="-122"/>
              </a:rPr>
              <a:t>不了解</a:t>
            </a:r>
            <a:r>
              <a:rPr kumimoji="1" lang="zh-CN" altLang="en-US" sz="3200" b="1" u="sng">
                <a:latin typeface="隶书" pitchFamily="49" charset="-122"/>
                <a:ea typeface="隶书" pitchFamily="49" charset="-122"/>
              </a:rPr>
              <a:t>、</a:t>
            </a:r>
            <a:r>
              <a:rPr kumimoji="1" lang="zh-CN" altLang="en-US" sz="3200" b="1" u="sng">
                <a:solidFill>
                  <a:srgbClr val="FF3300"/>
                </a:solidFill>
                <a:latin typeface="隶书" pitchFamily="49" charset="-122"/>
                <a:ea typeface="隶书" pitchFamily="49" charset="-122"/>
              </a:rPr>
              <a:t>不统一</a:t>
            </a:r>
            <a:r>
              <a:rPr kumimoji="1" lang="zh-CN" altLang="en-US" sz="3200" b="1" u="sng">
                <a:latin typeface="隶书" pitchFamily="49" charset="-122"/>
                <a:ea typeface="隶书" pitchFamily="49" charset="-122"/>
              </a:rPr>
              <a:t>到</a:t>
            </a:r>
            <a:r>
              <a:rPr kumimoji="1" lang="zh-CN" altLang="en-US" sz="3200" b="1" u="sng">
                <a:solidFill>
                  <a:srgbClr val="FF3300"/>
                </a:solidFill>
                <a:latin typeface="隶书" pitchFamily="49" charset="-122"/>
                <a:ea typeface="隶书" pitchFamily="49" charset="-122"/>
              </a:rPr>
              <a:t>逐渐了解，逐渐统一</a:t>
            </a:r>
            <a:r>
              <a:rPr kumimoji="1" lang="zh-CN" altLang="en-US" sz="3200" b="1" u="sng">
                <a:latin typeface="隶书" pitchFamily="49" charset="-122"/>
                <a:ea typeface="隶书" pitchFamily="49" charset="-122"/>
              </a:rPr>
              <a:t>的过程</a:t>
            </a:r>
            <a:r>
              <a:rPr kumimoji="1" lang="zh-CN" altLang="en-US" sz="3200" b="1">
                <a:latin typeface="隶书" pitchFamily="49" charset="-122"/>
                <a:ea typeface="隶书" pitchFamily="49" charset="-122"/>
              </a:rPr>
              <a:t>。</a:t>
            </a:r>
            <a:r>
              <a:rPr kumimoji="1" lang="zh-CN" altLang="en-US" sz="3600" b="1">
                <a:latin typeface="隶书" pitchFamily="49" charset="-122"/>
                <a:ea typeface="隶书" pitchFamily="49" charset="-122"/>
              </a:rPr>
              <a:t>          </a:t>
            </a:r>
          </a:p>
          <a:p>
            <a:r>
              <a:rPr kumimoji="1" lang="zh-CN" altLang="en-US" sz="3600" b="1">
                <a:latin typeface="隶书" pitchFamily="49" charset="-122"/>
                <a:ea typeface="隶书" pitchFamily="49" charset="-122"/>
              </a:rPr>
              <a:t>   </a:t>
            </a: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827088" y="1557338"/>
            <a:ext cx="7924800" cy="3016250"/>
          </a:xfrm>
          <a:prstGeom prst="rect">
            <a:avLst/>
          </a:prstGeom>
          <a:noFill/>
          <a:ln w="9525">
            <a:noFill/>
            <a:miter lim="800000"/>
            <a:headEnd/>
            <a:tailEnd/>
          </a:ln>
          <a:effectLst/>
        </p:spPr>
        <p:txBody>
          <a:bodyPr>
            <a:spAutoFit/>
          </a:bodyPr>
          <a:lstStyle/>
          <a:p>
            <a:r>
              <a:rPr kumimoji="1" lang="zh-CN" altLang="en-US" sz="2400" b="1">
                <a:latin typeface="华文新魏" pitchFamily="2" charset="-122"/>
                <a:ea typeface="华文新魏" pitchFamily="2" charset="-122"/>
              </a:rPr>
              <a:t>        </a:t>
            </a:r>
            <a:r>
              <a:rPr kumimoji="1" lang="zh-CN" altLang="en-US" sz="3200" b="1">
                <a:latin typeface="隶书" pitchFamily="49" charset="-122"/>
                <a:ea typeface="隶书" pitchFamily="49" charset="-122"/>
              </a:rPr>
              <a:t>1939年10月，毛泽东在《〈共产党人〉发刊词》回顾了党的建设所经历的三阶段，并把是否善于把</a:t>
            </a:r>
            <a:r>
              <a:rPr kumimoji="1" lang="zh-CN" altLang="en-US" sz="3200" b="1" u="sng">
                <a:solidFill>
                  <a:srgbClr val="FF3300"/>
                </a:solidFill>
                <a:latin typeface="隶书" pitchFamily="49" charset="-122"/>
                <a:ea typeface="隶书" pitchFamily="49" charset="-122"/>
              </a:rPr>
              <a:t>马克思列宁主义理论同中国革命的实践相结合</a:t>
            </a:r>
            <a:r>
              <a:rPr kumimoji="1" lang="zh-CN" altLang="en-US" sz="3200" b="1">
                <a:latin typeface="隶书" pitchFamily="49" charset="-122"/>
                <a:ea typeface="隶书" pitchFamily="49" charset="-122"/>
              </a:rPr>
              <a:t>作为我党成熟程度的重要标志和尺度。   </a:t>
            </a:r>
          </a:p>
          <a:p>
            <a:endParaRPr kumimoji="1" lang="zh-CN" altLang="en-US" sz="3200">
              <a:latin typeface="隶书" pitchFamily="49" charset="-122"/>
              <a:ea typeface="隶书" pitchFamily="49" charset="-122"/>
            </a:endParaRP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295400" y="1412875"/>
            <a:ext cx="7237413" cy="3937000"/>
          </a:xfrm>
          <a:prstGeom prst="rect">
            <a:avLst/>
          </a:prstGeom>
          <a:noFill/>
          <a:ln w="9525">
            <a:noFill/>
            <a:miter lim="800000"/>
            <a:headEnd/>
            <a:tailEnd/>
          </a:ln>
          <a:effectLst/>
        </p:spPr>
        <p:txBody>
          <a:bodyPr>
            <a:spAutoFit/>
          </a:bodyPr>
          <a:lstStyle/>
          <a:p>
            <a:r>
              <a:rPr kumimoji="1" lang="zh-CN" altLang="en-US" sz="2400" b="1">
                <a:latin typeface="华文新魏" pitchFamily="2" charset="-122"/>
                <a:ea typeface="华文新魏" pitchFamily="2" charset="-122"/>
              </a:rPr>
              <a:t>        </a:t>
            </a:r>
            <a:r>
              <a:rPr kumimoji="1" lang="zh-CN" altLang="en-US" sz="3600" b="1">
                <a:latin typeface="隶书" pitchFamily="49" charset="-122"/>
                <a:ea typeface="隶书" pitchFamily="49" charset="-122"/>
                <a:sym typeface="Wingdings 2" pitchFamily="18" charset="2"/>
              </a:rPr>
              <a:t></a:t>
            </a:r>
            <a:r>
              <a:rPr kumimoji="1" lang="zh-CN" altLang="en-US" sz="3600" b="1">
                <a:latin typeface="隶书" pitchFamily="49" charset="-122"/>
                <a:ea typeface="隶书" pitchFamily="49" charset="-122"/>
              </a:rPr>
              <a:t>党的幼年时期：1921年</a:t>
            </a:r>
            <a:r>
              <a:rPr kumimoji="1" lang="zh-CN" altLang="en-US" sz="3600" b="1">
                <a:latin typeface="Times New Roman" pitchFamily="18" charset="0"/>
                <a:ea typeface="隶书" pitchFamily="49" charset="-122"/>
              </a:rPr>
              <a:t>——</a:t>
            </a:r>
            <a:r>
              <a:rPr kumimoji="1" lang="zh-CN" altLang="en-US" sz="3600" b="1">
                <a:latin typeface="隶书" pitchFamily="49" charset="-122"/>
                <a:ea typeface="隶书" pitchFamily="49" charset="-122"/>
              </a:rPr>
              <a:t>1927年第一次国内革命战争，对</a:t>
            </a:r>
            <a:r>
              <a:rPr kumimoji="1" lang="zh-CN" altLang="en-US" sz="3600" b="1">
                <a:solidFill>
                  <a:srgbClr val="FF3300"/>
                </a:solidFill>
                <a:latin typeface="隶书" pitchFamily="49" charset="-122"/>
                <a:ea typeface="隶书" pitchFamily="49" charset="-122"/>
              </a:rPr>
              <a:t>马克思主义理论和中国实践没有完整的、统一的了解的党，</a:t>
            </a:r>
            <a:r>
              <a:rPr kumimoji="1" lang="zh-CN" altLang="en-US" sz="3600" b="1">
                <a:latin typeface="隶书" pitchFamily="49" charset="-122"/>
                <a:ea typeface="隶书" pitchFamily="49" charset="-122"/>
              </a:rPr>
              <a:t>不善于二者的结合。犯过陈独秀为首的右倾机会主义错误，导致北伐战争失败。1927年八七会议纠正了错误路线。</a:t>
            </a: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547813" y="434975"/>
            <a:ext cx="6834187" cy="5514975"/>
          </a:xfrm>
          <a:prstGeom prst="rect">
            <a:avLst/>
          </a:prstGeom>
          <a:noFill/>
          <a:ln w="9525">
            <a:noFill/>
            <a:miter lim="800000"/>
            <a:headEnd/>
            <a:tailEnd/>
          </a:ln>
          <a:effectLst/>
        </p:spPr>
        <p:txBody>
          <a:bodyPr>
            <a:spAutoFit/>
          </a:bodyPr>
          <a:lstStyle/>
          <a:p>
            <a:pPr algn="ctr"/>
            <a:r>
              <a:rPr kumimoji="1" lang="zh-CN" altLang="en-US" sz="3600" b="1">
                <a:latin typeface="隶书" pitchFamily="49" charset="-122"/>
                <a:ea typeface="隶书" pitchFamily="49" charset="-122"/>
              </a:rPr>
              <a:t>从党章看</a:t>
            </a:r>
          </a:p>
          <a:p>
            <a:pPr>
              <a:buFont typeface="Wingdings" pitchFamily="2" charset="2"/>
              <a:buChar char="v"/>
            </a:pPr>
            <a:r>
              <a:rPr kumimoji="1" lang="zh-CN" altLang="en-US" sz="3200" b="1">
                <a:latin typeface="隶书" pitchFamily="49" charset="-122"/>
                <a:ea typeface="隶书" pitchFamily="49" charset="-122"/>
              </a:rPr>
              <a:t>   一大没有提出党的最低纲领。由于对中国实际不够了解，与中国实际的结合还不够紧密。不能认识到革命必须分两步走，首先要获得民族独立，进行反帝反封建的民主革命，然后才能进行社会主义革命，也就是毛泽东后来概括的革命的上篇和下篇：新民主主义革命与社会主义革命两个阶段。  </a:t>
            </a:r>
          </a:p>
          <a:p>
            <a:endParaRPr kumimoji="1" lang="zh-CN" altLang="en-US" sz="3200" b="1">
              <a:latin typeface="隶书" pitchFamily="49" charset="-122"/>
              <a:ea typeface="隶书" pitchFamily="49" charset="-122"/>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1331913" y="188913"/>
            <a:ext cx="7340600" cy="6427787"/>
          </a:xfrm>
          <a:prstGeom prst="rect">
            <a:avLst/>
          </a:prstGeom>
          <a:noFill/>
          <a:ln w="9525">
            <a:noFill/>
            <a:miter lim="800000"/>
            <a:headEnd/>
            <a:tailEnd/>
          </a:ln>
          <a:effectLst/>
        </p:spPr>
        <p:txBody>
          <a:bodyPr>
            <a:spAutoFit/>
          </a:bodyPr>
          <a:lstStyle/>
          <a:p>
            <a:r>
              <a:rPr kumimoji="1" lang="zh-CN" altLang="en-US" sz="2400" b="1">
                <a:latin typeface="华文新魏" pitchFamily="2" charset="-122"/>
                <a:ea typeface="华文新魏" pitchFamily="2" charset="-122"/>
              </a:rPr>
              <a:t> </a:t>
            </a:r>
            <a:r>
              <a:rPr kumimoji="1" lang="zh-CN" altLang="en-US" sz="3200" b="1">
                <a:latin typeface="隶书" pitchFamily="49" charset="-122"/>
                <a:ea typeface="隶书" pitchFamily="49" charset="-122"/>
                <a:sym typeface="Wingdings 2" pitchFamily="18" charset="2"/>
              </a:rPr>
              <a:t></a:t>
            </a:r>
            <a:r>
              <a:rPr kumimoji="1" lang="zh-CN" altLang="en-US" sz="3200" b="1">
                <a:latin typeface="隶书" pitchFamily="49" charset="-122"/>
                <a:ea typeface="隶书" pitchFamily="49" charset="-122"/>
              </a:rPr>
              <a:t>土地革命战争阶段：1927-1937年第二次国内革命战争。在马克思主义理论和中国实际结合上有了前面的经验，取得了土地革命胜利。</a:t>
            </a:r>
          </a:p>
          <a:p>
            <a:r>
              <a:rPr kumimoji="1" lang="zh-CN" altLang="en-US" sz="3200" b="1">
                <a:latin typeface="隶书" pitchFamily="49" charset="-122"/>
                <a:ea typeface="隶书" pitchFamily="49" charset="-122"/>
              </a:rPr>
              <a:t>    但7、8年时间里犯过多次左倾错误和右倾错误，都是由于</a:t>
            </a:r>
            <a:r>
              <a:rPr kumimoji="1" lang="zh-CN" altLang="en-US" sz="3200" b="1" u="sng">
                <a:latin typeface="隶书" pitchFamily="49" charset="-122"/>
                <a:ea typeface="隶书" pitchFamily="49" charset="-122"/>
              </a:rPr>
              <a:t>马列主义理论超前或落后于实际</a:t>
            </a:r>
            <a:r>
              <a:rPr kumimoji="1" lang="zh-CN" altLang="en-US" sz="3200" b="1">
                <a:latin typeface="隶书" pitchFamily="49" charset="-122"/>
                <a:ea typeface="隶书" pitchFamily="49" charset="-122"/>
              </a:rPr>
              <a:t>造成的。</a:t>
            </a:r>
          </a:p>
          <a:p>
            <a:pPr>
              <a:buFont typeface="Wingdings" pitchFamily="2" charset="2"/>
              <a:buChar char="v"/>
            </a:pPr>
            <a:r>
              <a:rPr kumimoji="1" lang="zh-CN" altLang="en-US" sz="3200" b="1">
                <a:latin typeface="隶书" pitchFamily="49" charset="-122"/>
                <a:ea typeface="隶书" pitchFamily="49" charset="-122"/>
              </a:rPr>
              <a:t>1928年瞿秋白左倾盲动主义错误。</a:t>
            </a:r>
          </a:p>
          <a:p>
            <a:pPr>
              <a:buFont typeface="Wingdings" pitchFamily="2" charset="2"/>
              <a:buChar char="v"/>
            </a:pPr>
            <a:r>
              <a:rPr kumimoji="1" lang="zh-CN" altLang="en-US" sz="3200" b="1">
                <a:latin typeface="隶书" pitchFamily="49" charset="-122"/>
                <a:ea typeface="隶书" pitchFamily="49" charset="-122"/>
              </a:rPr>
              <a:t>1930年李立三左倾冒险主义错误。</a:t>
            </a:r>
          </a:p>
          <a:p>
            <a:pPr>
              <a:buFont typeface="Wingdings" pitchFamily="2" charset="2"/>
              <a:buChar char="v"/>
            </a:pPr>
            <a:r>
              <a:rPr kumimoji="1" lang="zh-CN" altLang="en-US" sz="3200" b="1">
                <a:latin typeface="隶书" pitchFamily="49" charset="-122"/>
                <a:ea typeface="隶书" pitchFamily="49" charset="-122"/>
              </a:rPr>
              <a:t>1931-1934年王明左倾机会主义错误。三次都与共产国际有关系。</a:t>
            </a:r>
          </a:p>
          <a:p>
            <a:pPr>
              <a:buFont typeface="Wingdings" pitchFamily="2" charset="2"/>
              <a:buChar char="v"/>
            </a:pPr>
            <a:r>
              <a:rPr kumimoji="1" lang="zh-CN" altLang="en-US" sz="3200" b="1">
                <a:latin typeface="隶书" pitchFamily="49" charset="-122"/>
                <a:ea typeface="隶书" pitchFamily="49" charset="-122"/>
              </a:rPr>
              <a:t>1935遵义会议后战胜张国焘右倾机会主义错误奠定了基础。</a:t>
            </a:r>
            <a:r>
              <a:rPr kumimoji="1" lang="zh-CN" altLang="en-US" sz="3200">
                <a:latin typeface="隶书" pitchFamily="49" charset="-122"/>
                <a:ea typeface="隶书" pitchFamily="49" charset="-122"/>
              </a:rPr>
              <a:t> </a:t>
            </a:r>
            <a:endParaRPr kumimoji="1" lang="zh-CN" altLang="en-US" sz="3200" b="1">
              <a:latin typeface="隶书" pitchFamily="49" charset="-122"/>
              <a:ea typeface="隶书" pitchFamily="49" charset="-122"/>
            </a:endParaRP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547813" y="836613"/>
            <a:ext cx="6840537" cy="4478337"/>
          </a:xfrm>
          <a:prstGeom prst="rect">
            <a:avLst/>
          </a:prstGeom>
          <a:noFill/>
          <a:ln w="9525">
            <a:noFill/>
            <a:miter lim="800000"/>
            <a:headEnd/>
            <a:tailEnd/>
          </a:ln>
          <a:effectLst/>
        </p:spPr>
        <p:txBody>
          <a:bodyPr>
            <a:spAutoFit/>
          </a:bodyPr>
          <a:lstStyle/>
          <a:p>
            <a:r>
              <a:rPr kumimoji="1" lang="zh-CN" altLang="en-US" sz="2400">
                <a:latin typeface="宋体" pitchFamily="2" charset="-122"/>
              </a:rPr>
              <a:t> </a:t>
            </a:r>
            <a:r>
              <a:rPr kumimoji="1" lang="zh-CN" altLang="en-US" sz="3200" b="1">
                <a:latin typeface="隶书" pitchFamily="49" charset="-122"/>
                <a:ea typeface="隶书" pitchFamily="49" charset="-122"/>
                <a:sym typeface="Wingdings 2" pitchFamily="18" charset="2"/>
              </a:rPr>
              <a:t>抗日战争时期：1937年-1945年</a:t>
            </a:r>
          </a:p>
          <a:p>
            <a:pPr>
              <a:buFont typeface="Wingdings" pitchFamily="2" charset="2"/>
              <a:buChar char="v"/>
            </a:pPr>
            <a:r>
              <a:rPr kumimoji="1" lang="zh-CN" altLang="en-US" sz="3200">
                <a:latin typeface="隶书" pitchFamily="49" charset="-122"/>
                <a:ea typeface="隶书" pitchFamily="49" charset="-122"/>
              </a:rPr>
              <a:t>   建立了抗日民族统一战线，取得了抗日战争的伟大胜利。</a:t>
            </a:r>
          </a:p>
          <a:p>
            <a:pPr>
              <a:buFont typeface="Wingdings" pitchFamily="2" charset="2"/>
              <a:buChar char="v"/>
            </a:pPr>
            <a:r>
              <a:rPr kumimoji="1" lang="zh-CN" altLang="en-US" sz="3200">
                <a:latin typeface="隶书" pitchFamily="49" charset="-122"/>
                <a:ea typeface="隶书" pitchFamily="49" charset="-122"/>
              </a:rPr>
              <a:t>   但是离建立全国范围的、广大群众性的、思想上政治上组织上完全巩固的布尔什维克化的大党还有很大距离。新增加的70多万名党员没有很好地受过马克思主义系统理论的教育，结合中国实际的水平更需要提高。</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692275" y="381000"/>
            <a:ext cx="6983413" cy="2528888"/>
          </a:xfrm>
          <a:prstGeom prst="rect">
            <a:avLst/>
          </a:prstGeom>
          <a:noFill/>
          <a:ln w="9525">
            <a:noFill/>
            <a:miter lim="800000"/>
            <a:headEnd/>
            <a:tailEnd/>
          </a:ln>
          <a:effectLst/>
        </p:spPr>
        <p:txBody>
          <a:bodyPr>
            <a:spAutoFit/>
          </a:bodyPr>
          <a:lstStyle/>
          <a:p>
            <a:pPr>
              <a:buFont typeface="Wingdings" pitchFamily="2" charset="2"/>
              <a:buNone/>
            </a:pPr>
            <a:r>
              <a:rPr kumimoji="1" lang="zh-CN" altLang="en-US" sz="2400">
                <a:latin typeface="华文新魏" pitchFamily="2" charset="-122"/>
                <a:ea typeface="华文新魏" pitchFamily="2" charset="-122"/>
              </a:rPr>
              <a:t>            </a:t>
            </a:r>
            <a:r>
              <a:rPr kumimoji="1" lang="zh-CN" altLang="en-US" sz="3200">
                <a:latin typeface="隶书" pitchFamily="49" charset="-122"/>
                <a:ea typeface="隶书" pitchFamily="49" charset="-122"/>
              </a:rPr>
              <a:t>延安整风运动（1941-1945）   </a:t>
            </a:r>
          </a:p>
          <a:p>
            <a:pPr>
              <a:buFont typeface="Wingdings" pitchFamily="2" charset="2"/>
              <a:buNone/>
            </a:pPr>
            <a:r>
              <a:rPr kumimoji="1" lang="zh-CN" altLang="en-US" sz="3200">
                <a:latin typeface="隶书" pitchFamily="49" charset="-122"/>
                <a:ea typeface="隶书" pitchFamily="49" charset="-122"/>
              </a:rPr>
              <a:t>    中国共产党自一九四二年起在全党范围内开展的一个马克思列宁主义的思想教育运动，历时三年多。其中主要内容是反对主观主义以整顿学风。</a:t>
            </a:r>
          </a:p>
        </p:txBody>
      </p:sp>
      <p:pic>
        <p:nvPicPr>
          <p:cNvPr id="22531" name="Picture 3" descr="u=1285596200,2199603523&amp;gp=4">
            <a:hlinkClick r:id="rId2"/>
          </p:cNvPr>
          <p:cNvPicPr>
            <a:picLocks noChangeAspect="1" noChangeArrowheads="1"/>
          </p:cNvPicPr>
          <p:nvPr/>
        </p:nvPicPr>
        <p:blipFill>
          <a:blip r:embed="rId3"/>
          <a:srcRect/>
          <a:stretch>
            <a:fillRect/>
          </a:stretch>
        </p:blipFill>
        <p:spPr bwMode="auto">
          <a:xfrm>
            <a:off x="2843213" y="2852738"/>
            <a:ext cx="4343400" cy="4005262"/>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1"/>
          <p:cNvSpPr txBox="1">
            <a:spLocks noChangeArrowheads="1"/>
          </p:cNvSpPr>
          <p:nvPr/>
        </p:nvSpPr>
        <p:spPr bwMode="auto">
          <a:xfrm>
            <a:off x="323850" y="1628775"/>
            <a:ext cx="4176713" cy="2771775"/>
          </a:xfrm>
          <a:prstGeom prst="rect">
            <a:avLst/>
          </a:prstGeom>
          <a:solidFill>
            <a:srgbClr val="FFFF66"/>
          </a:solidFill>
          <a:ln w="12700" cap="sq">
            <a:noFill/>
            <a:miter lim="800000"/>
            <a:headEnd type="none" w="sm" len="sm"/>
            <a:tailEnd type="none" w="sm" len="sm"/>
          </a:ln>
          <a:effectLst/>
        </p:spPr>
        <p:txBody>
          <a:bodyPr>
            <a:spAutoFit/>
          </a:bodyPr>
          <a:lstStyle/>
          <a:p>
            <a:r>
              <a:rPr lang="zh-CN" altLang="en-US" sz="2800">
                <a:ea typeface="华文新魏" pitchFamily="2" charset="-122"/>
              </a:rPr>
              <a:t>       </a:t>
            </a:r>
            <a:r>
              <a:rPr lang="zh-CN" altLang="en-US" sz="2800" b="1">
                <a:solidFill>
                  <a:srgbClr val="0066FF"/>
                </a:solidFill>
                <a:latin typeface="华文中宋" pitchFamily="2" charset="-122"/>
                <a:ea typeface="华文中宋" pitchFamily="2" charset="-122"/>
              </a:rPr>
              <a:t>认识论基本原理</a:t>
            </a:r>
          </a:p>
          <a:p>
            <a:endParaRPr lang="zh-CN" altLang="en-US" sz="2800" b="1">
              <a:solidFill>
                <a:srgbClr val="0066FF"/>
              </a:solidFill>
              <a:latin typeface="华文中宋" pitchFamily="2" charset="-122"/>
              <a:ea typeface="华文中宋" pitchFamily="2" charset="-122"/>
            </a:endParaRPr>
          </a:p>
          <a:p>
            <a:r>
              <a:rPr lang="en-US" altLang="zh-CN" sz="2400" b="1">
                <a:solidFill>
                  <a:srgbClr val="0066FF"/>
                </a:solidFill>
                <a:latin typeface="华文中宋" pitchFamily="2" charset="-122"/>
                <a:ea typeface="华文中宋" pitchFamily="2" charset="-122"/>
              </a:rPr>
              <a:t>1.</a:t>
            </a:r>
            <a:r>
              <a:rPr lang="zh-CN" altLang="en-US" sz="2400" b="1">
                <a:solidFill>
                  <a:srgbClr val="0066FF"/>
                </a:solidFill>
                <a:latin typeface="华文中宋" pitchFamily="2" charset="-122"/>
                <a:ea typeface="华文中宋" pitchFamily="2" charset="-122"/>
              </a:rPr>
              <a:t>辩证唯物主义认识路线</a:t>
            </a:r>
          </a:p>
          <a:p>
            <a:r>
              <a:rPr lang="en-US" altLang="zh-CN" sz="2400" b="1">
                <a:solidFill>
                  <a:srgbClr val="0066FF"/>
                </a:solidFill>
                <a:latin typeface="华文中宋" pitchFamily="2" charset="-122"/>
                <a:ea typeface="华文中宋" pitchFamily="2" charset="-122"/>
              </a:rPr>
              <a:t>2.</a:t>
            </a:r>
            <a:r>
              <a:rPr lang="zh-CN" altLang="en-US" sz="2400" b="1">
                <a:solidFill>
                  <a:srgbClr val="0066FF"/>
                </a:solidFill>
                <a:latin typeface="华文中宋" pitchFamily="2" charset="-122"/>
                <a:ea typeface="华文中宋" pitchFamily="2" charset="-122"/>
              </a:rPr>
              <a:t>认识的辩证过程</a:t>
            </a:r>
          </a:p>
          <a:p>
            <a:r>
              <a:rPr lang="en-US" altLang="zh-CN" sz="2400" b="1">
                <a:solidFill>
                  <a:srgbClr val="0066FF"/>
                </a:solidFill>
                <a:latin typeface="华文中宋" pitchFamily="2" charset="-122"/>
                <a:ea typeface="华文中宋" pitchFamily="2" charset="-122"/>
              </a:rPr>
              <a:t>3.</a:t>
            </a:r>
            <a:r>
              <a:rPr lang="zh-CN" altLang="en-US" sz="2400" b="1">
                <a:solidFill>
                  <a:srgbClr val="0066FF"/>
                </a:solidFill>
                <a:latin typeface="华文中宋" pitchFamily="2" charset="-122"/>
                <a:ea typeface="华文中宋" pitchFamily="2" charset="-122"/>
              </a:rPr>
              <a:t>真理的相对性和绝对性</a:t>
            </a:r>
          </a:p>
          <a:p>
            <a:r>
              <a:rPr lang="en-US" altLang="zh-CN" sz="2400" b="1">
                <a:solidFill>
                  <a:srgbClr val="0066FF"/>
                </a:solidFill>
                <a:latin typeface="华文中宋" pitchFamily="2" charset="-122"/>
                <a:ea typeface="华文中宋" pitchFamily="2" charset="-122"/>
              </a:rPr>
              <a:t>4.</a:t>
            </a:r>
            <a:r>
              <a:rPr lang="zh-CN" altLang="en-US" sz="2400" b="1">
                <a:solidFill>
                  <a:srgbClr val="0066FF"/>
                </a:solidFill>
                <a:latin typeface="华文中宋" pitchFamily="2" charset="-122"/>
                <a:ea typeface="华文中宋" pitchFamily="2" charset="-122"/>
              </a:rPr>
              <a:t>实践是检验真理的唯一标准</a:t>
            </a:r>
          </a:p>
          <a:p>
            <a:endParaRPr lang="en-US" altLang="zh-CN" sz="2400" b="1">
              <a:solidFill>
                <a:srgbClr val="0066FF"/>
              </a:solidFill>
              <a:latin typeface="华文中宋" pitchFamily="2" charset="-122"/>
              <a:ea typeface="华文中宋" pitchFamily="2" charset="-122"/>
            </a:endParaRPr>
          </a:p>
        </p:txBody>
      </p:sp>
      <p:sp>
        <p:nvSpPr>
          <p:cNvPr id="6147" name="Text Box 12"/>
          <p:cNvSpPr txBox="1">
            <a:spLocks noChangeArrowheads="1"/>
          </p:cNvSpPr>
          <p:nvPr/>
        </p:nvSpPr>
        <p:spPr bwMode="auto">
          <a:xfrm>
            <a:off x="4716463" y="1773238"/>
            <a:ext cx="4032250" cy="2406650"/>
          </a:xfrm>
          <a:prstGeom prst="rect">
            <a:avLst/>
          </a:prstGeom>
          <a:solidFill>
            <a:schemeClr val="bg1"/>
          </a:solidFill>
          <a:ln w="12700" cap="sq">
            <a:noFill/>
            <a:miter lim="800000"/>
            <a:headEnd type="none" w="sm" len="sm"/>
            <a:tailEnd type="none" w="sm" len="sm"/>
          </a:ln>
          <a:effectLst/>
        </p:spPr>
        <p:txBody>
          <a:bodyPr>
            <a:spAutoFit/>
          </a:bodyPr>
          <a:lstStyle/>
          <a:p>
            <a:r>
              <a:rPr lang="zh-CN" altLang="en-US" sz="2400" b="1">
                <a:solidFill>
                  <a:srgbClr val="0066FF"/>
                </a:solidFill>
              </a:rPr>
              <a:t>        </a:t>
            </a:r>
            <a:r>
              <a:rPr lang="zh-CN" altLang="en-US" sz="2800" b="1">
                <a:solidFill>
                  <a:srgbClr val="0066FF"/>
                </a:solidFill>
                <a:latin typeface="华文中宋" pitchFamily="2" charset="-122"/>
                <a:ea typeface="华文中宋" pitchFamily="2" charset="-122"/>
              </a:rPr>
              <a:t>问题</a:t>
            </a:r>
          </a:p>
          <a:p>
            <a:endParaRPr lang="en-US" altLang="zh-CN" sz="2800" b="1">
              <a:solidFill>
                <a:srgbClr val="0066FF"/>
              </a:solidFill>
              <a:latin typeface="华文中宋" pitchFamily="2" charset="-122"/>
              <a:ea typeface="华文中宋" pitchFamily="2" charset="-122"/>
            </a:endParaRPr>
          </a:p>
          <a:p>
            <a:r>
              <a:rPr lang="en-US" altLang="zh-CN" sz="2400" b="1">
                <a:solidFill>
                  <a:srgbClr val="0066FF"/>
                </a:solidFill>
                <a:latin typeface="华文中宋" pitchFamily="2" charset="-122"/>
                <a:ea typeface="华文中宋" pitchFamily="2" charset="-122"/>
              </a:rPr>
              <a:t>1.</a:t>
            </a:r>
            <a:r>
              <a:rPr lang="zh-CN" altLang="en-US" sz="2400" b="1">
                <a:solidFill>
                  <a:srgbClr val="0066FF"/>
                </a:solidFill>
                <a:latin typeface="华文中宋" pitchFamily="2" charset="-122"/>
                <a:ea typeface="华文中宋" pitchFamily="2" charset="-122"/>
              </a:rPr>
              <a:t>党的思想路线的哲学依据</a:t>
            </a:r>
          </a:p>
          <a:p>
            <a:r>
              <a:rPr lang="en-US" altLang="zh-CN" sz="2400" b="1">
                <a:solidFill>
                  <a:srgbClr val="0066FF"/>
                </a:solidFill>
                <a:latin typeface="华文中宋" pitchFamily="2" charset="-122"/>
                <a:ea typeface="华文中宋" pitchFamily="2" charset="-122"/>
              </a:rPr>
              <a:t>2.</a:t>
            </a:r>
            <a:r>
              <a:rPr lang="zh-CN" altLang="en-US" sz="2400" b="1">
                <a:solidFill>
                  <a:srgbClr val="0066FF"/>
                </a:solidFill>
                <a:latin typeface="华文中宋" pitchFamily="2" charset="-122"/>
                <a:ea typeface="华文中宋" pitchFamily="2" charset="-122"/>
              </a:rPr>
              <a:t>如何对待马列主义、</a:t>
            </a:r>
          </a:p>
          <a:p>
            <a:r>
              <a:rPr lang="zh-CN" altLang="en-US" sz="2400" b="1">
                <a:solidFill>
                  <a:srgbClr val="0066FF"/>
                </a:solidFill>
                <a:latin typeface="华文中宋" pitchFamily="2" charset="-122"/>
                <a:ea typeface="华文中宋" pitchFamily="2" charset="-122"/>
              </a:rPr>
              <a:t>毛泽东思想和邓小平理论？</a:t>
            </a:r>
          </a:p>
          <a:p>
            <a:endParaRPr lang="zh-CN" altLang="en-US" sz="2400" b="1">
              <a:solidFill>
                <a:srgbClr val="0066FF"/>
              </a:solidFill>
              <a:latin typeface="华文中宋" pitchFamily="2" charset="-122"/>
              <a:ea typeface="华文中宋" pitchFamily="2" charset="-122"/>
            </a:endParaRPr>
          </a:p>
        </p:txBody>
      </p:sp>
      <p:pic>
        <p:nvPicPr>
          <p:cNvPr id="6148" name="Picture 13" descr="bleft1"/>
          <p:cNvPicPr>
            <a:picLocks noChangeAspect="1" noChangeArrowheads="1"/>
          </p:cNvPicPr>
          <p:nvPr/>
        </p:nvPicPr>
        <p:blipFill>
          <a:blip r:embed="rId2"/>
          <a:srcRect/>
          <a:stretch>
            <a:fillRect/>
          </a:stretch>
        </p:blipFill>
        <p:spPr bwMode="auto">
          <a:xfrm>
            <a:off x="0" y="5805488"/>
            <a:ext cx="9144000" cy="1052512"/>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900113" y="981075"/>
            <a:ext cx="4967287" cy="3989388"/>
          </a:xfrm>
          <a:prstGeom prst="rect">
            <a:avLst/>
          </a:prstGeom>
          <a:noFill/>
          <a:ln w="9525">
            <a:noFill/>
            <a:miter lim="800000"/>
            <a:headEnd/>
            <a:tailEnd/>
          </a:ln>
          <a:effectLst/>
        </p:spPr>
        <p:txBody>
          <a:bodyPr>
            <a:spAutoFit/>
          </a:bodyPr>
          <a:lstStyle/>
          <a:p>
            <a:pPr algn="ctr">
              <a:buFont typeface="Wingdings" pitchFamily="2" charset="2"/>
              <a:buNone/>
            </a:pPr>
            <a:endParaRPr kumimoji="1" lang="zh-CN" altLang="en-US" sz="3200">
              <a:latin typeface="隶书" pitchFamily="49" charset="-122"/>
              <a:ea typeface="隶书" pitchFamily="49" charset="-122"/>
            </a:endParaRPr>
          </a:p>
          <a:p>
            <a:pPr>
              <a:buFont typeface="Wingdings" pitchFamily="2" charset="2"/>
              <a:buChar char="Ø"/>
            </a:pPr>
            <a:r>
              <a:rPr kumimoji="1" lang="zh-CN" altLang="en-US" sz="3200">
                <a:latin typeface="隶书" pitchFamily="49" charset="-122"/>
                <a:ea typeface="隶书" pitchFamily="49" charset="-122"/>
              </a:rPr>
              <a:t> </a:t>
            </a:r>
            <a:r>
              <a:rPr kumimoji="1" lang="zh-CN" altLang="en-US" sz="3200">
                <a:solidFill>
                  <a:srgbClr val="0066FF"/>
                </a:solidFill>
                <a:latin typeface="隶书" pitchFamily="49" charset="-122"/>
                <a:ea typeface="隶书" pitchFamily="49" charset="-122"/>
              </a:rPr>
              <a:t>中国共产党的二十年，就是</a:t>
            </a:r>
            <a:r>
              <a:rPr kumimoji="1" lang="zh-CN" altLang="en-US" sz="3200" u="sng">
                <a:solidFill>
                  <a:srgbClr val="0066FF"/>
                </a:solidFill>
                <a:latin typeface="隶书" pitchFamily="49" charset="-122"/>
                <a:ea typeface="隶书" pitchFamily="49" charset="-122"/>
              </a:rPr>
              <a:t>马克思列宁主义的普遍真理和中国革命的具体时间日益结合的二十年</a:t>
            </a:r>
            <a:r>
              <a:rPr kumimoji="1" lang="zh-CN" altLang="en-US" sz="3200">
                <a:solidFill>
                  <a:srgbClr val="0066FF"/>
                </a:solidFill>
                <a:latin typeface="隶书" pitchFamily="49" charset="-122"/>
                <a:ea typeface="隶书" pitchFamily="49" charset="-122"/>
              </a:rPr>
              <a:t>。</a:t>
            </a:r>
            <a:r>
              <a:rPr kumimoji="1" lang="zh-CN" altLang="en-US" sz="3200">
                <a:latin typeface="隶书" pitchFamily="49" charset="-122"/>
                <a:ea typeface="隶书" pitchFamily="49" charset="-122"/>
              </a:rPr>
              <a:t>      </a:t>
            </a:r>
          </a:p>
          <a:p>
            <a:pPr>
              <a:buFont typeface="Wingdings" pitchFamily="2" charset="2"/>
              <a:buNone/>
            </a:pPr>
            <a:r>
              <a:rPr kumimoji="1" lang="zh-CN" altLang="en-US" sz="2400">
                <a:latin typeface="隶书" pitchFamily="49" charset="-122"/>
                <a:ea typeface="隶书" pitchFamily="49" charset="-122"/>
              </a:rPr>
              <a:t>   </a:t>
            </a:r>
          </a:p>
          <a:p>
            <a:pPr>
              <a:buFont typeface="Wingdings" pitchFamily="2" charset="2"/>
              <a:buNone/>
            </a:pPr>
            <a:r>
              <a:rPr kumimoji="1" lang="zh-CN" altLang="en-US" sz="2400">
                <a:latin typeface="隶书" pitchFamily="49" charset="-122"/>
                <a:ea typeface="隶书" pitchFamily="49" charset="-122"/>
              </a:rPr>
              <a:t>   </a:t>
            </a:r>
            <a:r>
              <a:rPr kumimoji="1" lang="zh-CN" altLang="en-US" sz="2000">
                <a:latin typeface="隶书" pitchFamily="49" charset="-122"/>
                <a:ea typeface="隶书" pitchFamily="49" charset="-122"/>
              </a:rPr>
              <a:t>《改造我们的学习》（1941.5）</a:t>
            </a:r>
          </a:p>
          <a:p>
            <a:pPr algn="ctr">
              <a:buFont typeface="Wingdings" pitchFamily="2" charset="2"/>
              <a:buNone/>
            </a:pPr>
            <a:r>
              <a:rPr kumimoji="1" lang="zh-CN" altLang="en-US" sz="2000">
                <a:latin typeface="Times New Roman" pitchFamily="18" charset="0"/>
                <a:ea typeface="隶书" pitchFamily="49" charset="-122"/>
              </a:rPr>
              <a:t>—</a:t>
            </a:r>
            <a:r>
              <a:rPr kumimoji="1" lang="zh-CN" altLang="en-US" sz="2000">
                <a:latin typeface="隶书" pitchFamily="49" charset="-122"/>
                <a:ea typeface="隶书" pitchFamily="49" charset="-122"/>
              </a:rPr>
              <a:t>延安干部会议上的讲话</a:t>
            </a:r>
            <a:r>
              <a:rPr kumimoji="1" lang="zh-CN" altLang="en-US" sz="2000">
                <a:latin typeface="Times New Roman" pitchFamily="18" charset="0"/>
                <a:ea typeface="隶书" pitchFamily="49" charset="-122"/>
                <a:cs typeface="Times New Roman" pitchFamily="18" charset="0"/>
              </a:rPr>
              <a:t>  </a:t>
            </a:r>
            <a:r>
              <a:rPr kumimoji="1" lang="zh-CN" altLang="en-US" sz="2400">
                <a:latin typeface="Times New Roman" pitchFamily="18" charset="0"/>
                <a:ea typeface="隶书" pitchFamily="49" charset="-122"/>
                <a:cs typeface="Times New Roman" pitchFamily="18" charset="0"/>
              </a:rPr>
              <a:t> </a:t>
            </a:r>
            <a:r>
              <a:rPr kumimoji="1" lang="zh-CN" altLang="en-US" sz="2400">
                <a:latin typeface="隶书" pitchFamily="49" charset="-122"/>
                <a:ea typeface="隶书" pitchFamily="49" charset="-122"/>
                <a:cs typeface="Times New Roman" pitchFamily="18" charset="0"/>
              </a:rPr>
              <a:t> </a:t>
            </a:r>
          </a:p>
          <a:p>
            <a:pPr>
              <a:buFont typeface="Wingdings" pitchFamily="2" charset="2"/>
              <a:buNone/>
            </a:pPr>
            <a:endParaRPr kumimoji="1" lang="zh-CN" altLang="en-US" sz="2400">
              <a:latin typeface="隶书" pitchFamily="49" charset="-122"/>
              <a:ea typeface="隶书" pitchFamily="49" charset="-122"/>
            </a:endParaRPr>
          </a:p>
        </p:txBody>
      </p:sp>
      <p:pic>
        <p:nvPicPr>
          <p:cNvPr id="23555" name="Picture 3" descr="100-14">
            <a:hlinkClick r:id="rId2"/>
          </p:cNvPr>
          <p:cNvPicPr>
            <a:picLocks noChangeAspect="1" noChangeArrowheads="1"/>
          </p:cNvPicPr>
          <p:nvPr/>
        </p:nvPicPr>
        <p:blipFill>
          <a:blip r:embed="rId3"/>
          <a:srcRect/>
          <a:stretch>
            <a:fillRect/>
          </a:stretch>
        </p:blipFill>
        <p:spPr bwMode="auto">
          <a:xfrm>
            <a:off x="5830888" y="1412875"/>
            <a:ext cx="3313112" cy="424815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611188" y="1844675"/>
            <a:ext cx="7921625" cy="4752975"/>
          </a:xfrm>
        </p:spPr>
        <p:txBody>
          <a:bodyPr/>
          <a:lstStyle/>
          <a:p>
            <a:pPr eaLnBrk="1" hangingPunct="1">
              <a:spcBef>
                <a:spcPct val="0"/>
              </a:spcBef>
              <a:buClrTx/>
              <a:buFont typeface="Wingdings" pitchFamily="2" charset="2"/>
              <a:buChar char="Ø"/>
            </a:pPr>
            <a:r>
              <a:rPr kumimoji="1" lang="zh-CN" altLang="en-US" smtClean="0"/>
              <a:t>   </a:t>
            </a:r>
            <a:r>
              <a:rPr kumimoji="1" lang="zh-CN" altLang="en-US" sz="3200" smtClean="0"/>
              <a:t>还存在理论脱离实际的缺点。主要表现在三个方面，对</a:t>
            </a:r>
            <a:r>
              <a:rPr kumimoji="1" lang="zh-CN" altLang="en-US" sz="3200" u="sng" smtClean="0">
                <a:solidFill>
                  <a:srgbClr val="FF3300"/>
                </a:solidFill>
              </a:rPr>
              <a:t>现状</a:t>
            </a:r>
            <a:r>
              <a:rPr kumimoji="1" lang="zh-CN" altLang="en-US" sz="3200" smtClean="0"/>
              <a:t>缺乏调查研究；对</a:t>
            </a:r>
            <a:r>
              <a:rPr kumimoji="1" lang="zh-CN" altLang="en-US" sz="3200" u="sng" smtClean="0">
                <a:solidFill>
                  <a:srgbClr val="FF3300"/>
                </a:solidFill>
              </a:rPr>
              <a:t>历史</a:t>
            </a:r>
            <a:r>
              <a:rPr kumimoji="1" lang="zh-CN" altLang="en-US" sz="3200" smtClean="0"/>
              <a:t>缺乏了解和研究；学马列</a:t>
            </a:r>
            <a:r>
              <a:rPr kumimoji="1" lang="zh-CN" altLang="en-US" sz="3200" u="sng" smtClean="0">
                <a:solidFill>
                  <a:srgbClr val="FF3300"/>
                </a:solidFill>
              </a:rPr>
              <a:t>不会运用</a:t>
            </a:r>
            <a:r>
              <a:rPr kumimoji="1" lang="zh-CN" altLang="en-US" sz="3200" smtClean="0"/>
              <a:t>马列主义的立场、观点和方法分析问题、解决问题，结果导致工作中的</a:t>
            </a:r>
            <a:r>
              <a:rPr kumimoji="1" lang="zh-CN" altLang="en-US" sz="3200" u="sng" smtClean="0">
                <a:solidFill>
                  <a:srgbClr val="FF3300"/>
                </a:solidFill>
              </a:rPr>
              <a:t>主观主义</a:t>
            </a:r>
            <a:r>
              <a:rPr kumimoji="1" lang="zh-CN" altLang="en-US" sz="3200" smtClean="0"/>
              <a:t>错误。</a:t>
            </a:r>
            <a:endParaRPr lang="zh-CN" altLang="en-US" sz="3200" smtClean="0"/>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684213" y="1916113"/>
            <a:ext cx="7920037" cy="4752975"/>
          </a:xfrm>
        </p:spPr>
        <p:txBody>
          <a:bodyPr/>
          <a:lstStyle/>
          <a:p>
            <a:pPr eaLnBrk="1" hangingPunct="1"/>
            <a:r>
              <a:rPr kumimoji="1" lang="zh-CN" altLang="en-US" sz="3200" smtClean="0"/>
              <a:t>通过整风运动，全党进一步地掌握了</a:t>
            </a:r>
            <a:r>
              <a:rPr kumimoji="1" lang="zh-CN" altLang="en-US" sz="3200" u="sng" smtClean="0">
                <a:solidFill>
                  <a:srgbClr val="FF3300"/>
                </a:solidFill>
              </a:rPr>
              <a:t>马克思列宁主义的普遍真理与中国革命的具体实践相统一的基本原则。</a:t>
            </a:r>
          </a:p>
        </p:txBody>
      </p:sp>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584325" y="663575"/>
            <a:ext cx="6950075" cy="4486275"/>
          </a:xfrm>
          <a:prstGeom prst="rect">
            <a:avLst/>
          </a:prstGeom>
          <a:noFill/>
          <a:ln w="9525">
            <a:noFill/>
            <a:miter lim="800000"/>
            <a:headEnd/>
            <a:tailEnd/>
          </a:ln>
          <a:effectLst/>
        </p:spPr>
        <p:txBody>
          <a:bodyPr>
            <a:spAutoFit/>
          </a:bodyPr>
          <a:lstStyle/>
          <a:p>
            <a:r>
              <a:rPr kumimoji="1" lang="zh-CN" altLang="en-US" sz="3600" b="1">
                <a:latin typeface="隶书" pitchFamily="49" charset="-122"/>
                <a:ea typeface="隶书" pitchFamily="49" charset="-122"/>
              </a:rPr>
              <a:t>（3）怎样做到理论联系实际？</a:t>
            </a:r>
          </a:p>
          <a:p>
            <a:r>
              <a:rPr kumimoji="1" lang="zh-CN" altLang="en-US" sz="3600" b="1">
                <a:latin typeface="隶书" pitchFamily="49" charset="-122"/>
                <a:ea typeface="隶书" pitchFamily="49" charset="-122"/>
              </a:rPr>
              <a:t>需要两方面的修养</a:t>
            </a:r>
          </a:p>
          <a:p>
            <a:r>
              <a:rPr kumimoji="1" lang="zh-CN" altLang="en-US" sz="3600" b="1">
                <a:latin typeface="隶书" pitchFamily="49" charset="-122"/>
                <a:ea typeface="隶书" pitchFamily="49" charset="-122"/>
                <a:sym typeface="Wingdings 2" pitchFamily="18" charset="2"/>
              </a:rPr>
              <a:t>理论修养（懂理论）：</a:t>
            </a:r>
            <a:r>
              <a:rPr kumimoji="1" lang="zh-CN" altLang="en-US" sz="3600" b="1">
                <a:latin typeface="隶书" pitchFamily="49" charset="-122"/>
                <a:ea typeface="隶书" pitchFamily="49" charset="-122"/>
              </a:rPr>
              <a:t>打好扎实的理论功底，掌握辩证唯物主义基本原理。</a:t>
            </a:r>
          </a:p>
          <a:p>
            <a:r>
              <a:rPr kumimoji="1" lang="zh-CN" altLang="en-US" sz="3600" b="1">
                <a:latin typeface="隶书" pitchFamily="49" charset="-122"/>
                <a:ea typeface="隶书" pitchFamily="49" charset="-122"/>
                <a:sym typeface="Wingdings 2" pitchFamily="18" charset="2"/>
              </a:rPr>
              <a:t>实践修养（懂实际）：</a:t>
            </a:r>
            <a:r>
              <a:rPr kumimoji="1" lang="zh-CN" altLang="en-US" sz="3600" b="1">
                <a:latin typeface="隶书" pitchFamily="49" charset="-122"/>
                <a:ea typeface="隶书" pitchFamily="49" charset="-122"/>
              </a:rPr>
              <a:t>开展深入实际的调查研究，对客观实际有充分的了解和把握。</a:t>
            </a:r>
            <a:endParaRPr kumimoji="1" lang="zh-CN" altLang="en-US" sz="3600">
              <a:latin typeface="隶书" pitchFamily="49" charset="-122"/>
              <a:ea typeface="隶书" pitchFamily="49" charset="-122"/>
            </a:endParaRPr>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547813" y="457200"/>
            <a:ext cx="7138987" cy="946150"/>
          </a:xfrm>
          <a:prstGeom prst="rect">
            <a:avLst/>
          </a:prstGeom>
          <a:noFill/>
          <a:ln w="9525">
            <a:noFill/>
            <a:miter lim="800000"/>
            <a:headEnd/>
            <a:tailEnd/>
          </a:ln>
          <a:effectLst/>
        </p:spPr>
        <p:txBody>
          <a:bodyPr>
            <a:spAutoFit/>
          </a:bodyPr>
          <a:lstStyle/>
          <a:p>
            <a:pPr algn="just"/>
            <a:r>
              <a:rPr kumimoji="1" lang="zh-CN" altLang="en-US" sz="2800" b="1">
                <a:solidFill>
                  <a:srgbClr val="000000"/>
                </a:solidFill>
                <a:latin typeface="华文中宋" pitchFamily="2" charset="-122"/>
                <a:ea typeface="华文中宋" pitchFamily="2" charset="-122"/>
              </a:rPr>
              <a:t>二、如何正确对待马列主义、毛泽东思想和邓小平理论？</a:t>
            </a:r>
          </a:p>
        </p:txBody>
      </p:sp>
      <p:pic>
        <p:nvPicPr>
          <p:cNvPr id="27651" name="Picture 3" descr="u=3604967596,559714848&amp;gp=4">
            <a:hlinkClick r:id="rId2"/>
          </p:cNvPr>
          <p:cNvPicPr>
            <a:picLocks noChangeAspect="1" noChangeArrowheads="1"/>
          </p:cNvPicPr>
          <p:nvPr/>
        </p:nvPicPr>
        <p:blipFill>
          <a:blip r:embed="rId3"/>
          <a:srcRect/>
          <a:stretch>
            <a:fillRect/>
          </a:stretch>
        </p:blipFill>
        <p:spPr bwMode="auto">
          <a:xfrm>
            <a:off x="900113" y="1700213"/>
            <a:ext cx="3384550" cy="4681537"/>
          </a:xfrm>
          <a:prstGeom prst="rect">
            <a:avLst/>
          </a:prstGeom>
          <a:noFill/>
          <a:ln w="9525">
            <a:noFill/>
            <a:miter lim="800000"/>
            <a:headEnd/>
            <a:tailEnd/>
          </a:ln>
        </p:spPr>
      </p:pic>
      <p:pic>
        <p:nvPicPr>
          <p:cNvPr id="27652" name="Picture 4" descr="u=4193563794,1863683368&amp;gp=36">
            <a:hlinkClick r:id="rId4"/>
          </p:cNvPr>
          <p:cNvPicPr>
            <a:picLocks noChangeAspect="1" noChangeArrowheads="1"/>
          </p:cNvPicPr>
          <p:nvPr/>
        </p:nvPicPr>
        <p:blipFill>
          <a:blip r:embed="rId5"/>
          <a:srcRect/>
          <a:stretch>
            <a:fillRect/>
          </a:stretch>
        </p:blipFill>
        <p:spPr bwMode="auto">
          <a:xfrm>
            <a:off x="4716463" y="1773238"/>
            <a:ext cx="3384550" cy="4535487"/>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611188" y="2105025"/>
            <a:ext cx="8064500" cy="4752975"/>
          </a:xfrm>
        </p:spPr>
        <p:txBody>
          <a:bodyPr/>
          <a:lstStyle/>
          <a:p>
            <a:pPr eaLnBrk="1" hangingPunct="1">
              <a:buFontTx/>
              <a:buNone/>
            </a:pPr>
            <a:r>
              <a:rPr kumimoji="1" lang="zh-CN" altLang="en-US" b="1" smtClean="0">
                <a:solidFill>
                  <a:srgbClr val="000000"/>
                </a:solidFill>
              </a:rPr>
              <a:t>1.马克思主义是被实践证明过的真理，具有绝对性。</a:t>
            </a:r>
          </a:p>
          <a:p>
            <a:pPr eaLnBrk="1" hangingPunct="1">
              <a:buFontTx/>
              <a:buNone/>
            </a:pPr>
            <a:r>
              <a:rPr kumimoji="1" lang="en-US" altLang="zh-CN" b="1" smtClean="0">
                <a:solidFill>
                  <a:srgbClr val="000000"/>
                </a:solidFill>
              </a:rPr>
              <a:t>2.</a:t>
            </a:r>
            <a:r>
              <a:rPr kumimoji="1" lang="zh-CN" altLang="en-US" b="1" smtClean="0">
                <a:solidFill>
                  <a:srgbClr val="000000"/>
                </a:solidFill>
              </a:rPr>
              <a:t>马克思主义同时具有相对性，有待于扩展和深化。</a:t>
            </a:r>
            <a:endParaRPr lang="zh-CN" altLang="en-US" smtClean="0"/>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1619250" y="404813"/>
            <a:ext cx="7056438" cy="4752975"/>
          </a:xfrm>
        </p:spPr>
        <p:txBody>
          <a:bodyPr/>
          <a:lstStyle/>
          <a:p>
            <a:pPr eaLnBrk="1" hangingPunct="1">
              <a:lnSpc>
                <a:spcPct val="80000"/>
              </a:lnSpc>
              <a:buFontTx/>
              <a:buNone/>
            </a:pPr>
            <a:r>
              <a:rPr kumimoji="1" lang="zh-CN" altLang="en-US" sz="3200" b="1" smtClean="0">
                <a:solidFill>
                  <a:srgbClr val="000000"/>
                </a:solidFill>
                <a:latin typeface="华文新魏" pitchFamily="2" charset="-122"/>
                <a:ea typeface="华文新魏" pitchFamily="2" charset="-122"/>
              </a:rPr>
              <a:t>   </a:t>
            </a:r>
            <a:r>
              <a:rPr kumimoji="1" lang="en-US" altLang="zh-CN" sz="3200" b="1" smtClean="0">
                <a:solidFill>
                  <a:srgbClr val="000000"/>
                </a:solidFill>
              </a:rPr>
              <a:t>3.</a:t>
            </a:r>
            <a:r>
              <a:rPr kumimoji="1" lang="zh-CN" altLang="en-US" sz="3200" b="1" smtClean="0">
                <a:solidFill>
                  <a:srgbClr val="000000"/>
                </a:solidFill>
              </a:rPr>
              <a:t>正确的态度是一要坚持，二要发展。</a:t>
            </a:r>
          </a:p>
          <a:p>
            <a:pPr eaLnBrk="1" hangingPunct="1">
              <a:lnSpc>
                <a:spcPct val="80000"/>
              </a:lnSpc>
              <a:buFontTx/>
              <a:buNone/>
            </a:pPr>
            <a:r>
              <a:rPr lang="zh-CN" altLang="en-US" sz="3200" b="1" smtClean="0">
                <a:solidFill>
                  <a:srgbClr val="000000"/>
                </a:solidFill>
              </a:rPr>
              <a:t>     当前的紧要任务是</a:t>
            </a:r>
            <a:r>
              <a:rPr lang="zh-CN" altLang="en-US" sz="3200" b="1" smtClean="0">
                <a:solidFill>
                  <a:srgbClr val="000000"/>
                </a:solidFill>
                <a:latin typeface="宋体" pitchFamily="2" charset="-122"/>
              </a:rPr>
              <a:t>“</a:t>
            </a:r>
            <a:r>
              <a:rPr lang="zh-CN" altLang="en-US" sz="3200" b="1" smtClean="0">
                <a:solidFill>
                  <a:srgbClr val="000000"/>
                </a:solidFill>
              </a:rPr>
              <a:t>四个分清</a:t>
            </a:r>
            <a:r>
              <a:rPr lang="zh-CN" altLang="en-US" sz="3200" b="1" smtClean="0">
                <a:solidFill>
                  <a:srgbClr val="000000"/>
                </a:solidFill>
                <a:latin typeface="宋体" pitchFamily="2" charset="-122"/>
              </a:rPr>
              <a:t>”</a:t>
            </a:r>
            <a:endParaRPr lang="zh-CN" altLang="en-US" sz="3200" b="1" smtClean="0">
              <a:solidFill>
                <a:srgbClr val="000000"/>
              </a:solidFill>
            </a:endParaRPr>
          </a:p>
          <a:p>
            <a:pPr eaLnBrk="1" hangingPunct="1">
              <a:lnSpc>
                <a:spcPct val="80000"/>
              </a:lnSpc>
              <a:buFont typeface="Wingdings" pitchFamily="2" charset="2"/>
              <a:buChar char="l"/>
            </a:pPr>
            <a:r>
              <a:rPr lang="zh-CN" altLang="en-US" sz="3200" b="1" smtClean="0"/>
              <a:t>哪些是必须长期坚持的马克思主义基本原理。</a:t>
            </a:r>
          </a:p>
          <a:p>
            <a:pPr eaLnBrk="1" hangingPunct="1">
              <a:lnSpc>
                <a:spcPct val="80000"/>
              </a:lnSpc>
              <a:buFont typeface="Wingdings" pitchFamily="2" charset="2"/>
              <a:buChar char="l"/>
            </a:pPr>
            <a:r>
              <a:rPr lang="zh-CN" altLang="en-US" sz="3200" b="1" smtClean="0"/>
              <a:t>哪些是需要结合新的实际加以丰富发展的理论判断。</a:t>
            </a:r>
          </a:p>
          <a:p>
            <a:pPr eaLnBrk="1" hangingPunct="1">
              <a:lnSpc>
                <a:spcPct val="80000"/>
              </a:lnSpc>
              <a:buFont typeface="Wingdings" pitchFamily="2" charset="2"/>
              <a:buChar char="l"/>
            </a:pPr>
            <a:r>
              <a:rPr lang="zh-CN" altLang="en-US" sz="3200" b="1" smtClean="0"/>
              <a:t>哪些是必须破除的对马克思主义的教条式的理解。</a:t>
            </a:r>
          </a:p>
          <a:p>
            <a:pPr eaLnBrk="1" hangingPunct="1">
              <a:lnSpc>
                <a:spcPct val="80000"/>
              </a:lnSpc>
              <a:buFont typeface="Wingdings" pitchFamily="2" charset="2"/>
              <a:buChar char="l"/>
            </a:pPr>
            <a:r>
              <a:rPr lang="zh-CN" altLang="en-US" sz="3200" b="1" smtClean="0"/>
              <a:t>哪些是必须</a:t>
            </a:r>
            <a:r>
              <a:rPr lang="zh-CN" altLang="en-US" sz="3200" b="1" smtClean="0">
                <a:solidFill>
                  <a:srgbClr val="FF3300"/>
                </a:solidFill>
              </a:rPr>
              <a:t>澄清</a:t>
            </a:r>
            <a:r>
              <a:rPr lang="zh-CN" altLang="en-US" sz="3200" b="1" smtClean="0"/>
              <a:t>的附加在马克思主义名下的错误观点。</a:t>
            </a:r>
            <a:r>
              <a:rPr lang="zh-CN" altLang="en-US" sz="3200" smtClean="0"/>
              <a:t> </a:t>
            </a:r>
            <a:endParaRPr lang="en-US" altLang="zh-CN" sz="3200" smtClean="0"/>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1538" y="357166"/>
            <a:ext cx="7632700" cy="935038"/>
          </a:xfrm>
        </p:spPr>
        <p:txBody>
          <a:bodyPr/>
          <a:lstStyle/>
          <a:p>
            <a:r>
              <a:rPr lang="zh-CN" altLang="en-US" sz="3200" dirty="0" smtClean="0"/>
              <a:t>请选择哪种观点带有绝对主义倾向？</a:t>
            </a:r>
            <a:endParaRPr lang="zh-CN" altLang="en-US" sz="3200" dirty="0"/>
          </a:p>
        </p:txBody>
      </p:sp>
      <p:sp>
        <p:nvSpPr>
          <p:cNvPr id="3" name="OPTIONS"/>
          <p:cNvSpPr>
            <a:spLocks noGrp="1"/>
          </p:cNvSpPr>
          <p:nvPr>
            <p:ph type="body" sz="half" idx="1"/>
          </p:nvPr>
        </p:nvSpPr>
        <p:spPr>
          <a:xfrm>
            <a:off x="1357290" y="1571612"/>
            <a:ext cx="4316412" cy="4752975"/>
          </a:xfrm>
        </p:spPr>
        <p:txBody>
          <a:bodyPr/>
          <a:lstStyle/>
          <a:p>
            <a:pPr marL="742950" indent="-742950">
              <a:buAutoNum type="arabicPeriod"/>
            </a:pPr>
            <a:r>
              <a:rPr kumimoji="1" lang="zh-CN" altLang="en-US" sz="2800" b="1" dirty="0" smtClean="0">
                <a:solidFill>
                  <a:srgbClr val="000000"/>
                </a:solidFill>
              </a:rPr>
              <a:t>两个凡是</a:t>
            </a:r>
            <a:endParaRPr kumimoji="1" lang="en-US" altLang="zh-CN" sz="2800" b="1" dirty="0" smtClean="0">
              <a:solidFill>
                <a:srgbClr val="000000"/>
              </a:solidFill>
            </a:endParaRPr>
          </a:p>
          <a:p>
            <a:pPr marL="742950" indent="-742950">
              <a:buAutoNum type="arabicPeriod"/>
            </a:pPr>
            <a:r>
              <a:rPr lang="zh-CN" altLang="en-US" sz="2800" b="1" dirty="0" smtClean="0"/>
              <a:t>马克思主义过时论</a:t>
            </a:r>
            <a:endParaRPr lang="zh-CN" altLang="en-US" sz="2800" b="1" dirty="0"/>
          </a:p>
        </p:txBody>
      </p:sp>
      <p:sp>
        <p:nvSpPr>
          <p:cNvPr id="5" name="TIMER"/>
          <p:cNvSpPr/>
          <p:nvPr/>
        </p:nvSpPr>
        <p:spPr bwMode="auto">
          <a:xfrm>
            <a:off x="7556500" y="254000"/>
            <a:ext cx="1333500" cy="635000"/>
          </a:xfrm>
          <a:prstGeom prst="round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Verdana" pitchFamily="34" charset="0"/>
                <a:ea typeface="宋体" pitchFamily="2" charset="-122"/>
              </a:rPr>
              <a:t>00:30</a:t>
            </a:r>
            <a:endParaRPr kumimoji="0" lang="zh-CN" altLang="en-US" sz="3200" b="1" i="0" u="none" strike="noStrike" cap="none" normalizeH="0" baseline="0" smtClean="0">
              <a:ln>
                <a:noFill/>
              </a:ln>
              <a:solidFill>
                <a:schemeClr val="tx1"/>
              </a:solidFill>
              <a:effectLst/>
              <a:latin typeface="Verdana" pitchFamily="34" charset="0"/>
              <a:ea typeface="宋体" pitchFamily="2" charset="-122"/>
            </a:endParaRPr>
          </a:p>
        </p:txBody>
      </p:sp>
      <p:sp>
        <p:nvSpPr>
          <p:cNvPr id="6" name="VOTENO"/>
          <p:cNvSpPr/>
          <p:nvPr/>
        </p:nvSpPr>
        <p:spPr bwMode="auto">
          <a:xfrm>
            <a:off x="2667000" y="6070600"/>
            <a:ext cx="1778000" cy="5080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chemeClr val="tx1"/>
                </a:solidFill>
                <a:effectLst/>
                <a:latin typeface="Verdana" pitchFamily="34" charset="0"/>
                <a:ea typeface="宋体" pitchFamily="2" charset="-122"/>
              </a:rPr>
              <a:t>投票人数</a:t>
            </a:r>
            <a:r>
              <a:rPr kumimoji="0" lang="en-US" altLang="zh-CN" sz="2000" b="1" i="0" u="none" strike="noStrike" cap="none" normalizeH="0" baseline="0" smtClean="0">
                <a:ln>
                  <a:noFill/>
                </a:ln>
                <a:solidFill>
                  <a:schemeClr val="tx1"/>
                </a:solidFill>
                <a:effectLst/>
                <a:latin typeface="Verdana" pitchFamily="34" charset="0"/>
                <a:ea typeface="宋体" pitchFamily="2" charset="-122"/>
              </a:rPr>
              <a:t>:0</a:t>
            </a:r>
            <a:endParaRPr kumimoji="0" lang="zh-CN" altLang="en-US" sz="2000" b="1" i="0" u="none" strike="noStrike" cap="none" normalizeH="0" baseline="0" smtClean="0">
              <a:ln>
                <a:noFill/>
              </a:ln>
              <a:solidFill>
                <a:schemeClr val="tx1"/>
              </a:solidFill>
              <a:effectLst/>
              <a:latin typeface="Verdana" pitchFamily="34" charset="0"/>
              <a:ea typeface="宋体" pitchFamily="2" charset="-122"/>
            </a:endParaRPr>
          </a:p>
        </p:txBody>
      </p:sp>
      <p:pic>
        <p:nvPicPr>
          <p:cNvPr id="9" name="arsChart" descr="2015060115303825069166476.png"/>
          <p:cNvPicPr>
            <a:picLocks noGrp="1"/>
          </p:cNvPicPr>
          <p:nvPr>
            <p:ph sz="half" idx="2"/>
          </p:nvPr>
        </p:nvPicPr>
        <p:blipFill>
          <a:blip r:embed="rId3"/>
          <a:stretch>
            <a:fillRect/>
          </a:stretch>
        </p:blipFill>
        <p:spPr>
          <a:xfrm>
            <a:off x="4826000" y="1587500"/>
            <a:ext cx="3810000" cy="4572000"/>
          </a:xfrm>
        </p:spPr>
      </p:pic>
    </p:spTree>
    <p:custDataLst>
      <p:tags r:id="rId1"/>
    </p:custDataLst>
    <p:extLst>
      <p:ext uri="{BB962C8B-B14F-4D97-AF65-F5344CB8AC3E}">
        <p14:creationId xmlns="" xmlns:p14="http://schemas.microsoft.com/office/powerpoint/2010/main" val="571794996"/>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1331913" y="333375"/>
            <a:ext cx="7272337" cy="4752975"/>
          </a:xfrm>
        </p:spPr>
        <p:txBody>
          <a:bodyPr/>
          <a:lstStyle/>
          <a:p>
            <a:pPr eaLnBrk="1" hangingPunct="1">
              <a:buFontTx/>
              <a:buNone/>
            </a:pPr>
            <a:r>
              <a:rPr kumimoji="1" lang="en-US" altLang="zh-CN" b="1" smtClean="0">
                <a:solidFill>
                  <a:srgbClr val="000000"/>
                </a:solidFill>
              </a:rPr>
              <a:t>4.</a:t>
            </a:r>
            <a:r>
              <a:rPr kumimoji="1" lang="zh-CN" altLang="en-US" b="1" smtClean="0">
                <a:solidFill>
                  <a:srgbClr val="000000"/>
                </a:solidFill>
              </a:rPr>
              <a:t>反对绝对主义和相对主义两种形而上学错误观点</a:t>
            </a:r>
          </a:p>
          <a:p>
            <a:pPr eaLnBrk="1" hangingPunct="1">
              <a:buFont typeface="Wingdings" pitchFamily="2" charset="2"/>
              <a:buChar char="n"/>
            </a:pPr>
            <a:r>
              <a:rPr kumimoji="1" lang="zh-CN" altLang="en-US" b="1" smtClean="0">
                <a:solidFill>
                  <a:srgbClr val="000000"/>
                </a:solidFill>
              </a:rPr>
              <a:t>绝对主义代表：（两个凡是）</a:t>
            </a:r>
          </a:p>
          <a:p>
            <a:pPr eaLnBrk="1" hangingPunct="1">
              <a:buFont typeface="Wingdings" pitchFamily="2" charset="2"/>
              <a:buChar char="n"/>
            </a:pPr>
            <a:r>
              <a:rPr kumimoji="1" lang="zh-CN" altLang="en-US" b="1" smtClean="0">
                <a:solidFill>
                  <a:srgbClr val="000000"/>
                </a:solidFill>
              </a:rPr>
              <a:t>相对主义代表：全盘否定</a:t>
            </a:r>
            <a:endParaRPr kumimoji="1" lang="en-US" altLang="zh-CN" b="1" smtClean="0">
              <a:solidFill>
                <a:srgbClr val="000000"/>
              </a:solidFill>
            </a:endParaRPr>
          </a:p>
        </p:txBody>
      </p:sp>
    </p:spTree>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zh-CN" altLang="en-US" smtClean="0"/>
              <a:t>课后小结</a:t>
            </a:r>
            <a:endParaRPr lang="en-US" altLang="zh-CN" smtClean="0"/>
          </a:p>
        </p:txBody>
      </p:sp>
      <p:sp>
        <p:nvSpPr>
          <p:cNvPr id="31747" name="Rectangle 3"/>
          <p:cNvSpPr>
            <a:spLocks noGrp="1" noChangeArrowheads="1"/>
          </p:cNvSpPr>
          <p:nvPr>
            <p:ph type="body" idx="1"/>
          </p:nvPr>
        </p:nvSpPr>
        <p:spPr>
          <a:xfrm>
            <a:off x="971550" y="1484313"/>
            <a:ext cx="7777163" cy="4752975"/>
          </a:xfrm>
        </p:spPr>
        <p:txBody>
          <a:bodyPr/>
          <a:lstStyle/>
          <a:p>
            <a:pPr eaLnBrk="1" hangingPunct="1">
              <a:buFontTx/>
              <a:buNone/>
            </a:pPr>
            <a:r>
              <a:rPr lang="zh-CN" altLang="en-US" smtClean="0"/>
              <a:t>      辩证唯物主义认识论为我们认识世界和改造世界提供了科学的方法。只有坚持正确的认识路线和思想路线才能正确地认识世界和改造世界。</a:t>
            </a:r>
            <a:endParaRPr lang="en-US" altLang="zh-CN" smtClean="0"/>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1"/>
          <p:cNvSpPr txBox="1">
            <a:spLocks noChangeArrowheads="1"/>
          </p:cNvSpPr>
          <p:nvPr/>
        </p:nvSpPr>
        <p:spPr bwMode="auto">
          <a:xfrm>
            <a:off x="1187450" y="188913"/>
            <a:ext cx="6280150" cy="701675"/>
          </a:xfrm>
          <a:prstGeom prst="rect">
            <a:avLst/>
          </a:prstGeom>
          <a:noFill/>
          <a:ln w="12700" cap="sq">
            <a:noFill/>
            <a:miter lim="800000"/>
            <a:headEnd type="none" w="sm" len="sm"/>
            <a:tailEnd type="none" w="sm" len="sm"/>
          </a:ln>
          <a:effectLst/>
        </p:spPr>
        <p:txBody>
          <a:bodyPr wrap="none">
            <a:spAutoFit/>
          </a:bodyPr>
          <a:lstStyle/>
          <a:p>
            <a:r>
              <a:rPr lang="zh-CN" altLang="en-US" sz="4000" b="1">
                <a:ea typeface="华文中宋" pitchFamily="2" charset="-122"/>
              </a:rPr>
              <a:t>一、如何理解党的思想路线</a:t>
            </a:r>
            <a:endParaRPr lang="en-US" altLang="zh-CN" sz="4000" b="1">
              <a:ea typeface="华文中宋" pitchFamily="2" charset="-122"/>
            </a:endParaRPr>
          </a:p>
        </p:txBody>
      </p:sp>
      <p:sp>
        <p:nvSpPr>
          <p:cNvPr id="7171" name="Text Box 12"/>
          <p:cNvSpPr txBox="1">
            <a:spLocks noChangeArrowheads="1"/>
          </p:cNvSpPr>
          <p:nvPr/>
        </p:nvSpPr>
        <p:spPr bwMode="auto">
          <a:xfrm>
            <a:off x="1331913" y="981075"/>
            <a:ext cx="7219950" cy="1554163"/>
          </a:xfrm>
          <a:prstGeom prst="rect">
            <a:avLst/>
          </a:prstGeom>
          <a:noFill/>
          <a:ln w="12700" cap="sq">
            <a:noFill/>
            <a:miter lim="800000"/>
            <a:headEnd type="none" w="sm" len="sm"/>
            <a:tailEnd type="none" w="sm" len="sm"/>
          </a:ln>
          <a:effectLst/>
        </p:spPr>
        <p:txBody>
          <a:bodyPr>
            <a:spAutoFit/>
          </a:bodyPr>
          <a:lstStyle/>
          <a:p>
            <a:pPr>
              <a:buFontTx/>
              <a:buBlip>
                <a:blip r:embed="rId2"/>
              </a:buBlip>
            </a:pPr>
            <a:r>
              <a:rPr lang="zh-CN" altLang="en-US" sz="3200">
                <a:latin typeface="隶书" pitchFamily="49" charset="-122"/>
                <a:ea typeface="隶书" pitchFamily="49" charset="-122"/>
              </a:rPr>
              <a:t>思想路线是工作路线的基础</a:t>
            </a:r>
          </a:p>
          <a:p>
            <a:pPr>
              <a:buFontTx/>
              <a:buBlip>
                <a:blip r:embed="rId2"/>
              </a:buBlip>
            </a:pPr>
            <a:r>
              <a:rPr lang="zh-CN" altLang="en-US" sz="3200">
                <a:latin typeface="隶书" pitchFamily="49" charset="-122"/>
                <a:ea typeface="隶书" pitchFamily="49" charset="-122"/>
              </a:rPr>
              <a:t>思想路线的基础是认识路线</a:t>
            </a:r>
          </a:p>
          <a:p>
            <a:pPr>
              <a:buFontTx/>
              <a:buBlip>
                <a:blip r:embed="rId2"/>
              </a:buBlip>
            </a:pPr>
            <a:r>
              <a:rPr lang="zh-CN" altLang="en-US" sz="3200">
                <a:latin typeface="隶书" pitchFamily="49" charset="-122"/>
                <a:ea typeface="隶书" pitchFamily="49" charset="-122"/>
              </a:rPr>
              <a:t>认识路线的基础是辩证唯物主义</a:t>
            </a:r>
            <a:endParaRPr lang="en-US" altLang="zh-CN" sz="2400">
              <a:ea typeface="华文新魏" pitchFamily="2" charset="-122"/>
            </a:endParaRPr>
          </a:p>
        </p:txBody>
      </p:sp>
      <p:sp>
        <p:nvSpPr>
          <p:cNvPr id="7172" name="AutoShape 13"/>
          <p:cNvSpPr>
            <a:spLocks noChangeArrowheads="1"/>
          </p:cNvSpPr>
          <p:nvPr/>
        </p:nvSpPr>
        <p:spPr bwMode="auto">
          <a:xfrm>
            <a:off x="1979613" y="2997200"/>
            <a:ext cx="1008062" cy="287338"/>
          </a:xfrm>
          <a:prstGeom prst="rightArrow">
            <a:avLst>
              <a:gd name="adj1" fmla="val 50000"/>
              <a:gd name="adj2" fmla="val 87707"/>
            </a:avLst>
          </a:prstGeom>
          <a:solidFill>
            <a:schemeClr val="accent1"/>
          </a:solidFill>
          <a:ln w="12700" cap="sq">
            <a:solidFill>
              <a:schemeClr val="tx1"/>
            </a:solidFill>
            <a:miter lim="800000"/>
            <a:headEnd type="none" w="sm" len="sm"/>
            <a:tailEnd type="none" w="sm" len="sm"/>
          </a:ln>
          <a:effectLst/>
        </p:spPr>
        <p:txBody>
          <a:bodyPr wrap="none" anchor="ctr"/>
          <a:lstStyle/>
          <a:p>
            <a:endParaRPr lang="zh-CN" altLang="en-US"/>
          </a:p>
        </p:txBody>
      </p:sp>
      <p:sp>
        <p:nvSpPr>
          <p:cNvPr id="7173" name="AutoShape 14"/>
          <p:cNvSpPr>
            <a:spLocks noChangeArrowheads="1"/>
          </p:cNvSpPr>
          <p:nvPr/>
        </p:nvSpPr>
        <p:spPr bwMode="auto">
          <a:xfrm>
            <a:off x="4643438" y="2924175"/>
            <a:ext cx="1008062" cy="288925"/>
          </a:xfrm>
          <a:prstGeom prst="rightArrow">
            <a:avLst>
              <a:gd name="adj1" fmla="val 50000"/>
              <a:gd name="adj2" fmla="val 87225"/>
            </a:avLst>
          </a:prstGeom>
          <a:solidFill>
            <a:schemeClr val="accent1"/>
          </a:solidFill>
          <a:ln w="12700" cap="sq">
            <a:solidFill>
              <a:schemeClr val="tx1"/>
            </a:solidFill>
            <a:miter lim="800000"/>
            <a:headEnd type="none" w="sm" len="sm"/>
            <a:tailEnd type="none" w="sm" len="sm"/>
          </a:ln>
          <a:effectLst/>
        </p:spPr>
        <p:txBody>
          <a:bodyPr wrap="none" anchor="ctr"/>
          <a:lstStyle/>
          <a:p>
            <a:endParaRPr lang="zh-CN" altLang="en-US"/>
          </a:p>
        </p:txBody>
      </p:sp>
      <p:sp>
        <p:nvSpPr>
          <p:cNvPr id="7174" name="AutoShape 15"/>
          <p:cNvSpPr>
            <a:spLocks noChangeArrowheads="1"/>
          </p:cNvSpPr>
          <p:nvPr/>
        </p:nvSpPr>
        <p:spPr bwMode="auto">
          <a:xfrm>
            <a:off x="3203575" y="4508500"/>
            <a:ext cx="1368425" cy="215900"/>
          </a:xfrm>
          <a:prstGeom prst="rightArrow">
            <a:avLst>
              <a:gd name="adj1" fmla="val 50000"/>
              <a:gd name="adj2" fmla="val 158456"/>
            </a:avLst>
          </a:prstGeom>
          <a:solidFill>
            <a:schemeClr val="accent1"/>
          </a:solidFill>
          <a:ln w="12700" cap="sq">
            <a:solidFill>
              <a:schemeClr val="tx1"/>
            </a:solidFill>
            <a:miter lim="800000"/>
            <a:headEnd type="none" w="sm" len="sm"/>
            <a:tailEnd type="none" w="sm" len="sm"/>
          </a:ln>
          <a:effectLst/>
        </p:spPr>
        <p:txBody>
          <a:bodyPr wrap="none" anchor="ctr"/>
          <a:lstStyle/>
          <a:p>
            <a:endParaRPr lang="zh-CN" altLang="en-US"/>
          </a:p>
        </p:txBody>
      </p:sp>
      <p:sp>
        <p:nvSpPr>
          <p:cNvPr id="7175" name="AutoShape 16"/>
          <p:cNvSpPr>
            <a:spLocks noChangeArrowheads="1"/>
          </p:cNvSpPr>
          <p:nvPr/>
        </p:nvSpPr>
        <p:spPr bwMode="auto">
          <a:xfrm>
            <a:off x="3203575" y="4724400"/>
            <a:ext cx="1296988" cy="217488"/>
          </a:xfrm>
          <a:prstGeom prst="leftArrow">
            <a:avLst>
              <a:gd name="adj1" fmla="val 50000"/>
              <a:gd name="adj2" fmla="val 149087"/>
            </a:avLst>
          </a:prstGeom>
          <a:solidFill>
            <a:schemeClr val="accent1"/>
          </a:solidFill>
          <a:ln w="12700" cap="sq">
            <a:solidFill>
              <a:schemeClr val="tx1"/>
            </a:solidFill>
            <a:miter lim="800000"/>
            <a:headEnd type="none" w="sm" len="sm"/>
            <a:tailEnd type="none" w="sm" len="sm"/>
          </a:ln>
          <a:effectLst/>
        </p:spPr>
        <p:txBody>
          <a:bodyPr wrap="none" anchor="ctr"/>
          <a:lstStyle/>
          <a:p>
            <a:endParaRPr lang="zh-CN" altLang="en-US"/>
          </a:p>
        </p:txBody>
      </p:sp>
      <p:sp>
        <p:nvSpPr>
          <p:cNvPr id="7176" name="AutoShape 17"/>
          <p:cNvSpPr>
            <a:spLocks noChangeArrowheads="1"/>
          </p:cNvSpPr>
          <p:nvPr/>
        </p:nvSpPr>
        <p:spPr bwMode="auto">
          <a:xfrm>
            <a:off x="2268538" y="3357563"/>
            <a:ext cx="215900" cy="863600"/>
          </a:xfrm>
          <a:prstGeom prst="downArrow">
            <a:avLst>
              <a:gd name="adj1" fmla="val 50000"/>
              <a:gd name="adj2" fmla="val 100000"/>
            </a:avLst>
          </a:prstGeom>
          <a:solidFill>
            <a:schemeClr val="accent1"/>
          </a:solidFill>
          <a:ln w="12700" cap="sq">
            <a:solidFill>
              <a:schemeClr val="tx1"/>
            </a:solidFill>
            <a:miter lim="800000"/>
            <a:headEnd type="none" w="sm" len="sm"/>
            <a:tailEnd type="none" w="sm" len="sm"/>
          </a:ln>
          <a:effectLst/>
        </p:spPr>
        <p:txBody>
          <a:bodyPr vert="eaVert" wrap="none" anchor="ctr"/>
          <a:lstStyle/>
          <a:p>
            <a:endParaRPr lang="zh-CN" altLang="en-US"/>
          </a:p>
        </p:txBody>
      </p:sp>
      <p:sp>
        <p:nvSpPr>
          <p:cNvPr id="7177" name="AutoShape 18"/>
          <p:cNvSpPr>
            <a:spLocks noChangeArrowheads="1"/>
          </p:cNvSpPr>
          <p:nvPr/>
        </p:nvSpPr>
        <p:spPr bwMode="auto">
          <a:xfrm>
            <a:off x="5003800" y="3357563"/>
            <a:ext cx="215900" cy="935037"/>
          </a:xfrm>
          <a:prstGeom prst="downArrow">
            <a:avLst>
              <a:gd name="adj1" fmla="val 50000"/>
              <a:gd name="adj2" fmla="val 108272"/>
            </a:avLst>
          </a:prstGeom>
          <a:solidFill>
            <a:schemeClr val="accent1"/>
          </a:solidFill>
          <a:ln w="12700" cap="sq">
            <a:solidFill>
              <a:schemeClr val="tx1"/>
            </a:solidFill>
            <a:miter lim="800000"/>
            <a:headEnd type="none" w="sm" len="sm"/>
            <a:tailEnd type="none" w="sm" len="sm"/>
          </a:ln>
          <a:effectLst/>
        </p:spPr>
        <p:txBody>
          <a:bodyPr vert="eaVert" wrap="none" anchor="ctr"/>
          <a:lstStyle/>
          <a:p>
            <a:endParaRPr lang="zh-CN" altLang="en-US"/>
          </a:p>
        </p:txBody>
      </p:sp>
      <p:sp>
        <p:nvSpPr>
          <p:cNvPr id="7178" name="Text Box 19"/>
          <p:cNvSpPr txBox="1">
            <a:spLocks noChangeArrowheads="1"/>
          </p:cNvSpPr>
          <p:nvPr/>
        </p:nvSpPr>
        <p:spPr bwMode="auto">
          <a:xfrm>
            <a:off x="1042988" y="2708275"/>
            <a:ext cx="692150" cy="701675"/>
          </a:xfrm>
          <a:prstGeom prst="rect">
            <a:avLst/>
          </a:prstGeom>
          <a:noFill/>
          <a:ln w="12700" cap="sq">
            <a:noFill/>
            <a:miter lim="800000"/>
            <a:headEnd type="none" w="sm" len="sm"/>
            <a:tailEnd type="none" w="sm" len="sm"/>
          </a:ln>
          <a:effectLst/>
        </p:spPr>
        <p:txBody>
          <a:bodyPr wrap="none">
            <a:spAutoFit/>
          </a:bodyPr>
          <a:lstStyle/>
          <a:p>
            <a:r>
              <a:rPr lang="zh-CN" altLang="en-US" sz="4000">
                <a:ea typeface="隶书" pitchFamily="49" charset="-122"/>
              </a:rPr>
              <a:t>物</a:t>
            </a:r>
          </a:p>
        </p:txBody>
      </p:sp>
      <p:sp>
        <p:nvSpPr>
          <p:cNvPr id="7179" name="Text Box 20"/>
          <p:cNvSpPr txBox="1">
            <a:spLocks noChangeArrowheads="1"/>
          </p:cNvSpPr>
          <p:nvPr/>
        </p:nvSpPr>
        <p:spPr bwMode="auto">
          <a:xfrm>
            <a:off x="3132138" y="2708275"/>
            <a:ext cx="1200150" cy="701675"/>
          </a:xfrm>
          <a:prstGeom prst="rect">
            <a:avLst/>
          </a:prstGeom>
          <a:noFill/>
          <a:ln w="12700" cap="sq">
            <a:noFill/>
            <a:miter lim="800000"/>
            <a:headEnd type="none" w="sm" len="sm"/>
            <a:tailEnd type="none" w="sm" len="sm"/>
          </a:ln>
          <a:effectLst/>
        </p:spPr>
        <p:txBody>
          <a:bodyPr wrap="none">
            <a:spAutoFit/>
          </a:bodyPr>
          <a:lstStyle/>
          <a:p>
            <a:r>
              <a:rPr lang="zh-CN" altLang="en-US" sz="4000">
                <a:ea typeface="隶书" pitchFamily="49" charset="-122"/>
              </a:rPr>
              <a:t>感觉</a:t>
            </a:r>
          </a:p>
        </p:txBody>
      </p:sp>
      <p:sp>
        <p:nvSpPr>
          <p:cNvPr id="7180" name="Text Box 21"/>
          <p:cNvSpPr txBox="1">
            <a:spLocks noChangeArrowheads="1"/>
          </p:cNvSpPr>
          <p:nvPr/>
        </p:nvSpPr>
        <p:spPr bwMode="auto">
          <a:xfrm>
            <a:off x="6011863" y="2708275"/>
            <a:ext cx="1200150" cy="701675"/>
          </a:xfrm>
          <a:prstGeom prst="rect">
            <a:avLst/>
          </a:prstGeom>
          <a:noFill/>
          <a:ln w="12700" cap="sq">
            <a:noFill/>
            <a:miter lim="800000"/>
            <a:headEnd type="none" w="sm" len="sm"/>
            <a:tailEnd type="none" w="sm" len="sm"/>
          </a:ln>
          <a:effectLst/>
        </p:spPr>
        <p:txBody>
          <a:bodyPr wrap="none">
            <a:spAutoFit/>
          </a:bodyPr>
          <a:lstStyle/>
          <a:p>
            <a:r>
              <a:rPr lang="zh-CN" altLang="en-US" sz="4000">
                <a:ea typeface="隶书" pitchFamily="49" charset="-122"/>
              </a:rPr>
              <a:t>思想</a:t>
            </a:r>
          </a:p>
        </p:txBody>
      </p:sp>
      <p:sp>
        <p:nvSpPr>
          <p:cNvPr id="7181" name="Text Box 22"/>
          <p:cNvSpPr txBox="1">
            <a:spLocks noChangeArrowheads="1"/>
          </p:cNvSpPr>
          <p:nvPr/>
        </p:nvSpPr>
        <p:spPr bwMode="auto">
          <a:xfrm>
            <a:off x="1763713" y="4365625"/>
            <a:ext cx="1200150" cy="701675"/>
          </a:xfrm>
          <a:prstGeom prst="rect">
            <a:avLst/>
          </a:prstGeom>
          <a:noFill/>
          <a:ln w="12700" cap="sq">
            <a:noFill/>
            <a:miter lim="800000"/>
            <a:headEnd type="none" w="sm" len="sm"/>
            <a:tailEnd type="none" w="sm" len="sm"/>
          </a:ln>
          <a:effectLst/>
        </p:spPr>
        <p:txBody>
          <a:bodyPr wrap="none">
            <a:spAutoFit/>
          </a:bodyPr>
          <a:lstStyle/>
          <a:p>
            <a:r>
              <a:rPr lang="zh-CN" altLang="en-US" sz="4000">
                <a:ea typeface="隶书" pitchFamily="49" charset="-122"/>
              </a:rPr>
              <a:t>实践</a:t>
            </a:r>
          </a:p>
        </p:txBody>
      </p:sp>
      <p:sp>
        <p:nvSpPr>
          <p:cNvPr id="7182" name="Text Box 23"/>
          <p:cNvSpPr txBox="1">
            <a:spLocks noChangeArrowheads="1"/>
          </p:cNvSpPr>
          <p:nvPr/>
        </p:nvSpPr>
        <p:spPr bwMode="auto">
          <a:xfrm>
            <a:off x="4643438" y="4365625"/>
            <a:ext cx="1200150" cy="701675"/>
          </a:xfrm>
          <a:prstGeom prst="rect">
            <a:avLst/>
          </a:prstGeom>
          <a:noFill/>
          <a:ln w="12700" cap="sq">
            <a:noFill/>
            <a:miter lim="800000"/>
            <a:headEnd type="none" w="sm" len="sm"/>
            <a:tailEnd type="none" w="sm" len="sm"/>
          </a:ln>
          <a:effectLst/>
        </p:spPr>
        <p:txBody>
          <a:bodyPr wrap="none">
            <a:spAutoFit/>
          </a:bodyPr>
          <a:lstStyle/>
          <a:p>
            <a:r>
              <a:rPr lang="zh-CN" altLang="en-US" sz="4000">
                <a:ea typeface="隶书" pitchFamily="49" charset="-122"/>
              </a:rPr>
              <a:t>认识</a:t>
            </a:r>
          </a:p>
        </p:txBody>
      </p:sp>
      <p:pic>
        <p:nvPicPr>
          <p:cNvPr id="7183" name="Picture 24" descr="bright1"/>
          <p:cNvPicPr>
            <a:picLocks noChangeAspect="1" noChangeArrowheads="1"/>
          </p:cNvPicPr>
          <p:nvPr/>
        </p:nvPicPr>
        <p:blipFill>
          <a:blip r:embed="rId3"/>
          <a:srcRect/>
          <a:stretch>
            <a:fillRect/>
          </a:stretch>
        </p:blipFill>
        <p:spPr bwMode="auto">
          <a:xfrm>
            <a:off x="0" y="5734050"/>
            <a:ext cx="9144000" cy="1123950"/>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zh-CN" altLang="en-US" smtClean="0"/>
              <a:t>课后思考题</a:t>
            </a:r>
            <a:endParaRPr lang="en-US" altLang="zh-CN" smtClean="0"/>
          </a:p>
        </p:txBody>
      </p:sp>
      <p:sp>
        <p:nvSpPr>
          <p:cNvPr id="32771" name="Rectangle 3"/>
          <p:cNvSpPr>
            <a:spLocks noGrp="1" noChangeArrowheads="1"/>
          </p:cNvSpPr>
          <p:nvPr>
            <p:ph type="body" idx="1"/>
          </p:nvPr>
        </p:nvSpPr>
        <p:spPr>
          <a:xfrm>
            <a:off x="468313" y="1916113"/>
            <a:ext cx="8207375" cy="4752975"/>
          </a:xfrm>
        </p:spPr>
        <p:txBody>
          <a:bodyPr/>
          <a:lstStyle/>
          <a:p>
            <a:pPr eaLnBrk="1" hangingPunct="1">
              <a:buFontTx/>
              <a:buNone/>
            </a:pPr>
            <a:r>
              <a:rPr lang="zh-CN" altLang="en-US" smtClean="0"/>
              <a:t> </a:t>
            </a:r>
            <a:r>
              <a:rPr lang="en-US" altLang="zh-CN" smtClean="0"/>
              <a:t>1.</a:t>
            </a:r>
            <a:r>
              <a:rPr lang="zh-CN" altLang="en-US" smtClean="0"/>
              <a:t>如何理解党的思想路线的正确性？</a:t>
            </a:r>
          </a:p>
          <a:p>
            <a:pPr eaLnBrk="1" hangingPunct="1">
              <a:buFontTx/>
              <a:buNone/>
            </a:pPr>
            <a:r>
              <a:rPr lang="zh-CN" altLang="en-US" smtClean="0"/>
              <a:t> </a:t>
            </a:r>
            <a:r>
              <a:rPr lang="en-US" altLang="zh-CN" smtClean="0"/>
              <a:t>2.</a:t>
            </a:r>
            <a:r>
              <a:rPr lang="zh-CN" altLang="en-US" smtClean="0"/>
              <a:t>如何正确对待马列主义毛泽东思想和邓小平理论？</a:t>
            </a:r>
          </a:p>
          <a:p>
            <a:pPr eaLnBrk="1" hangingPunct="1">
              <a:buFontTx/>
              <a:buNone/>
            </a:pPr>
            <a:endParaRPr lang="en-US" altLang="zh-CN" smtClean="0"/>
          </a:p>
        </p:txBody>
      </p:sp>
    </p:spTree>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CN" altLang="en-US" sz="3600" smtClean="0"/>
              <a:t>     “践行马克思主义实践观”</a:t>
            </a:r>
            <a:br>
              <a:rPr lang="zh-CN" altLang="en-US" sz="3600" smtClean="0"/>
            </a:br>
            <a:r>
              <a:rPr lang="zh-CN" altLang="en-US" sz="3600" smtClean="0"/>
              <a:t>            社会调查活动安排</a:t>
            </a:r>
          </a:p>
        </p:txBody>
      </p:sp>
      <p:sp>
        <p:nvSpPr>
          <p:cNvPr id="33795" name="Rectangle 3"/>
          <p:cNvSpPr>
            <a:spLocks noGrp="1" noChangeArrowheads="1"/>
          </p:cNvSpPr>
          <p:nvPr>
            <p:ph type="body" idx="1"/>
          </p:nvPr>
        </p:nvSpPr>
        <p:spPr/>
        <p:txBody>
          <a:bodyPr/>
          <a:lstStyle/>
          <a:p>
            <a:pPr eaLnBrk="1" hangingPunct="1">
              <a:lnSpc>
                <a:spcPct val="90000"/>
              </a:lnSpc>
              <a:buFontTx/>
              <a:buNone/>
            </a:pPr>
            <a:r>
              <a:rPr lang="zh-CN" altLang="en-US" sz="2400" dirty="0" smtClean="0"/>
              <a:t>                     活动主题</a:t>
            </a:r>
            <a:endParaRPr lang="en-US" altLang="zh-CN" sz="2400" dirty="0" smtClean="0"/>
          </a:p>
          <a:p>
            <a:pPr eaLnBrk="1" hangingPunct="1">
              <a:lnSpc>
                <a:spcPct val="90000"/>
              </a:lnSpc>
              <a:buFontTx/>
              <a:buNone/>
            </a:pPr>
            <a:r>
              <a:rPr lang="en-US" altLang="zh-CN" sz="2400" dirty="0" smtClean="0"/>
              <a:t>      </a:t>
            </a:r>
            <a:r>
              <a:rPr lang="zh-CN" altLang="en-US" sz="2400" dirty="0" smtClean="0"/>
              <a:t>践行马克思主义实践观，培养问题意识，养成调 查研究的好习惯，掌握人文社会科学基本科研方法，学会使用社会科学常用统计软件，提高运用马克思主义基本立场、观点和方法分析问题解决问题的能力。</a:t>
            </a:r>
          </a:p>
          <a:p>
            <a:pPr eaLnBrk="1" hangingPunct="1">
              <a:lnSpc>
                <a:spcPct val="90000"/>
              </a:lnSpc>
              <a:buFontTx/>
              <a:buNone/>
            </a:pPr>
            <a:r>
              <a:rPr lang="zh-CN" altLang="en-US" sz="2400" dirty="0" smtClean="0"/>
              <a:t>   </a:t>
            </a:r>
          </a:p>
        </p:txBody>
      </p:sp>
    </p:spTree>
    <p:extLst>
      <p:ext uri="{BB962C8B-B14F-4D97-AF65-F5344CB8AC3E}">
        <p14:creationId xmlns="" xmlns:p14="http://schemas.microsoft.com/office/powerpoint/2010/main" val="2907334762"/>
      </p:ext>
    </p:extLst>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eaLnBrk="1" hangingPunct="1">
              <a:lnSpc>
                <a:spcPct val="90000"/>
              </a:lnSpc>
              <a:buFontTx/>
              <a:buNone/>
            </a:pPr>
            <a:r>
              <a:rPr lang="zh-CN" altLang="en-US" dirty="0" smtClean="0"/>
              <a:t>                </a:t>
            </a:r>
            <a:r>
              <a:rPr lang="zh-CN" altLang="en-US" sz="2800" dirty="0" smtClean="0"/>
              <a:t>调查题目</a:t>
            </a:r>
            <a:endParaRPr lang="en-US" altLang="zh-CN" sz="2800" dirty="0" smtClean="0"/>
          </a:p>
          <a:p>
            <a:pPr eaLnBrk="1" hangingPunct="1">
              <a:lnSpc>
                <a:spcPct val="90000"/>
              </a:lnSpc>
              <a:buFontTx/>
              <a:buNone/>
            </a:pPr>
            <a:r>
              <a:rPr lang="zh-CN" altLang="en-US" sz="2400" dirty="0" smtClean="0"/>
              <a:t>      </a:t>
            </a:r>
            <a:r>
              <a:rPr lang="zh-CN" altLang="en-US" sz="2800" dirty="0" smtClean="0"/>
              <a:t>体育院校大学生社会主义核心价值观与中华体育精神问卷调查</a:t>
            </a:r>
          </a:p>
          <a:p>
            <a:pPr eaLnBrk="1" hangingPunct="1">
              <a:lnSpc>
                <a:spcPct val="90000"/>
              </a:lnSpc>
              <a:buFontTx/>
              <a:buNone/>
            </a:pPr>
            <a:r>
              <a:rPr lang="zh-CN" altLang="en-US" sz="2800" dirty="0" smtClean="0"/>
              <a:t>   调查时间：</a:t>
            </a:r>
            <a:r>
              <a:rPr lang="en-US" altLang="zh-CN" sz="2800" dirty="0" smtClean="0"/>
              <a:t>2015</a:t>
            </a:r>
            <a:r>
              <a:rPr lang="zh-CN" altLang="en-US" sz="2800" dirty="0" smtClean="0"/>
              <a:t>年</a:t>
            </a:r>
            <a:r>
              <a:rPr lang="en-US" altLang="zh-CN" sz="2800" dirty="0" smtClean="0"/>
              <a:t>11</a:t>
            </a:r>
            <a:r>
              <a:rPr lang="zh-CN" altLang="en-US" sz="2800" dirty="0" smtClean="0"/>
              <a:t>月</a:t>
            </a:r>
            <a:r>
              <a:rPr lang="en-US" altLang="zh-CN" sz="2800" dirty="0" smtClean="0"/>
              <a:t>20</a:t>
            </a:r>
            <a:r>
              <a:rPr lang="zh-CN" altLang="en-US" sz="2800" dirty="0" smtClean="0"/>
              <a:t>日，</a:t>
            </a:r>
            <a:r>
              <a:rPr lang="en-US" altLang="zh-CN" sz="2800" dirty="0" smtClean="0"/>
              <a:t>24</a:t>
            </a:r>
            <a:r>
              <a:rPr lang="zh-CN" altLang="en-US" sz="2800" dirty="0" smtClean="0"/>
              <a:t>日</a:t>
            </a:r>
            <a:endParaRPr lang="zh-CN" altLang="en-US" sz="2800" dirty="0" smtClean="0"/>
          </a:p>
          <a:p>
            <a:pPr eaLnBrk="1" hangingPunct="1">
              <a:lnSpc>
                <a:spcPct val="90000"/>
              </a:lnSpc>
              <a:buFontTx/>
              <a:buNone/>
            </a:pPr>
            <a:r>
              <a:rPr lang="zh-CN" altLang="en-US" sz="2800" dirty="0" smtClean="0"/>
              <a:t>   样本数量：每组</a:t>
            </a:r>
            <a:r>
              <a:rPr lang="en-US" altLang="zh-CN" sz="2800" dirty="0" smtClean="0"/>
              <a:t>30</a:t>
            </a:r>
            <a:r>
              <a:rPr lang="zh-CN" altLang="en-US" sz="2800" dirty="0" smtClean="0"/>
              <a:t>份</a:t>
            </a:r>
            <a:r>
              <a:rPr lang="en-US" altLang="zh-CN" sz="2800" dirty="0" smtClean="0"/>
              <a:t>——40</a:t>
            </a:r>
            <a:r>
              <a:rPr lang="zh-CN" altLang="en-US" sz="2800" dirty="0" smtClean="0"/>
              <a:t>份。发放问卷时注意年级、学科、性别分布比例。</a:t>
            </a:r>
          </a:p>
          <a:p>
            <a:pPr eaLnBrk="1" hangingPunct="1">
              <a:lnSpc>
                <a:spcPct val="90000"/>
              </a:lnSpc>
              <a:buFontTx/>
              <a:buNone/>
            </a:pPr>
            <a:r>
              <a:rPr lang="zh-CN" altLang="en-US" sz="2800" dirty="0" smtClean="0"/>
              <a:t>                     分工要求</a:t>
            </a:r>
            <a:endParaRPr lang="en-US" altLang="zh-CN" sz="2800" dirty="0" smtClean="0"/>
          </a:p>
          <a:p>
            <a:pPr eaLnBrk="1" hangingPunct="1">
              <a:lnSpc>
                <a:spcPct val="90000"/>
              </a:lnSpc>
              <a:buFontTx/>
              <a:buNone/>
            </a:pPr>
            <a:r>
              <a:rPr lang="en-US" altLang="zh-CN" sz="2800" dirty="0" smtClean="0"/>
              <a:t>     </a:t>
            </a:r>
            <a:r>
              <a:rPr lang="zh-CN" altLang="en-US" sz="2800" dirty="0" smtClean="0"/>
              <a:t>各班分成十人左右的调查组。明确分工，包括录像拍照、发放回收问卷、数据录入，图表制作，数据分析、每人撰写</a:t>
            </a:r>
            <a:r>
              <a:rPr lang="en-US" altLang="zh-CN" sz="2800" dirty="0" smtClean="0"/>
              <a:t>1</a:t>
            </a:r>
            <a:r>
              <a:rPr lang="zh-CN" altLang="en-US" sz="2800" dirty="0" smtClean="0"/>
              <a:t>份调查报告。</a:t>
            </a:r>
          </a:p>
          <a:p>
            <a:endParaRPr lang="zh-CN" altLang="en-US" dirty="0"/>
          </a:p>
        </p:txBody>
      </p:sp>
    </p:spTree>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矩形 1"/>
          <p:cNvSpPr>
            <a:spLocks noChangeArrowheads="1"/>
          </p:cNvSpPr>
          <p:nvPr/>
        </p:nvSpPr>
        <p:spPr bwMode="auto">
          <a:xfrm>
            <a:off x="285720" y="2000240"/>
            <a:ext cx="8858280" cy="4308872"/>
          </a:xfrm>
          <a:prstGeom prst="rect">
            <a:avLst/>
          </a:prstGeom>
          <a:noFill/>
          <a:ln w="9525">
            <a:noFill/>
            <a:miter lim="800000"/>
            <a:headEnd/>
            <a:tailEnd/>
          </a:ln>
        </p:spPr>
        <p:txBody>
          <a:bodyPr wrap="square">
            <a:spAutoFit/>
          </a:bodyPr>
          <a:lstStyle/>
          <a:p>
            <a:r>
              <a:rPr kumimoji="1" lang="zh-CN" altLang="en-US" sz="3200" b="1" dirty="0" smtClean="0">
                <a:solidFill>
                  <a:srgbClr val="464646"/>
                </a:solidFill>
                <a:latin typeface="华文中宋" pitchFamily="2" charset="-122"/>
                <a:ea typeface="华文中宋" pitchFamily="2" charset="-122"/>
              </a:rPr>
              <a:t>                调查</a:t>
            </a:r>
            <a:r>
              <a:rPr kumimoji="1" lang="zh-CN" altLang="en-US" sz="3200" b="1" dirty="0">
                <a:solidFill>
                  <a:srgbClr val="464646"/>
                </a:solidFill>
                <a:latin typeface="华文中宋" pitchFamily="2" charset="-122"/>
                <a:ea typeface="华文中宋" pitchFamily="2" charset="-122"/>
              </a:rPr>
              <a:t>报告</a:t>
            </a:r>
            <a:r>
              <a:rPr kumimoji="1" lang="zh-CN" altLang="en-US" sz="3200" b="1" dirty="0" smtClean="0">
                <a:solidFill>
                  <a:srgbClr val="464646"/>
                </a:solidFill>
                <a:latin typeface="华文中宋" pitchFamily="2" charset="-122"/>
                <a:ea typeface="华文中宋" pitchFamily="2" charset="-122"/>
              </a:rPr>
              <a:t>格式（共</a:t>
            </a:r>
            <a:r>
              <a:rPr kumimoji="1" lang="en-US" altLang="zh-CN" sz="3200" b="1" dirty="0" smtClean="0">
                <a:solidFill>
                  <a:srgbClr val="464646"/>
                </a:solidFill>
                <a:latin typeface="华文中宋" pitchFamily="2" charset="-122"/>
                <a:ea typeface="华文中宋" pitchFamily="2" charset="-122"/>
              </a:rPr>
              <a:t>15</a:t>
            </a:r>
            <a:r>
              <a:rPr kumimoji="1" lang="zh-CN" altLang="en-US" sz="3200" b="1" dirty="0" smtClean="0">
                <a:solidFill>
                  <a:srgbClr val="464646"/>
                </a:solidFill>
                <a:latin typeface="华文中宋" pitchFamily="2" charset="-122"/>
                <a:ea typeface="华文中宋" pitchFamily="2" charset="-122"/>
              </a:rPr>
              <a:t>分）</a:t>
            </a:r>
            <a:endParaRPr kumimoji="1" lang="zh-CN" altLang="en-US" sz="3200" b="1" dirty="0">
              <a:solidFill>
                <a:srgbClr val="464646"/>
              </a:solidFill>
              <a:latin typeface="华文中宋" pitchFamily="2" charset="-122"/>
              <a:ea typeface="华文中宋" pitchFamily="2" charset="-122"/>
            </a:endParaRPr>
          </a:p>
          <a:p>
            <a:endParaRPr kumimoji="1" lang="zh-CN" altLang="en-US" b="1" dirty="0">
              <a:solidFill>
                <a:srgbClr val="000000"/>
              </a:solidFill>
              <a:latin typeface="华文中宋" pitchFamily="2" charset="-122"/>
              <a:ea typeface="华文中宋" pitchFamily="2" charset="-122"/>
            </a:endParaRPr>
          </a:p>
          <a:p>
            <a:r>
              <a:rPr kumimoji="1" lang="zh-CN" altLang="en-US" sz="2800" b="1" dirty="0" smtClean="0"/>
              <a:t>１．调查题目：</a:t>
            </a:r>
            <a:r>
              <a:rPr kumimoji="1" lang="en-US" altLang="zh-CN" sz="2800" b="1" dirty="0" smtClean="0"/>
              <a:t>1</a:t>
            </a:r>
            <a:r>
              <a:rPr kumimoji="1" lang="zh-CN" altLang="en-US" sz="2800" b="1" dirty="0" smtClean="0"/>
              <a:t>分</a:t>
            </a:r>
            <a:endParaRPr kumimoji="1" lang="en-US" altLang="zh-CN" sz="2800" b="1" dirty="0"/>
          </a:p>
          <a:p>
            <a:r>
              <a:rPr kumimoji="1" lang="zh-CN" altLang="en-US" sz="2800" b="1" dirty="0" smtClean="0"/>
              <a:t>２．调查</a:t>
            </a:r>
            <a:r>
              <a:rPr kumimoji="1" lang="zh-CN" altLang="en-US" sz="2800" b="1" dirty="0"/>
              <a:t>对象</a:t>
            </a:r>
            <a:r>
              <a:rPr kumimoji="1" lang="zh-CN" altLang="en-US" sz="2800" b="1" dirty="0" smtClean="0"/>
              <a:t>：</a:t>
            </a:r>
            <a:r>
              <a:rPr kumimoji="1" lang="en-US" altLang="zh-CN" sz="2800" b="1" dirty="0" smtClean="0"/>
              <a:t>1</a:t>
            </a:r>
            <a:r>
              <a:rPr kumimoji="1" lang="zh-CN" altLang="en-US" sz="2800" b="1" dirty="0" smtClean="0"/>
              <a:t>分</a:t>
            </a:r>
            <a:endParaRPr kumimoji="1" lang="en-US" altLang="zh-CN" sz="2800" b="1" dirty="0" smtClean="0"/>
          </a:p>
          <a:p>
            <a:r>
              <a:rPr kumimoji="1" lang="zh-CN" altLang="en-US" sz="2800" b="1" dirty="0" smtClean="0"/>
              <a:t>３．调查目的：</a:t>
            </a:r>
            <a:r>
              <a:rPr kumimoji="1" lang="en-US" altLang="zh-CN" sz="2800" b="1" dirty="0" smtClean="0"/>
              <a:t>1</a:t>
            </a:r>
            <a:r>
              <a:rPr kumimoji="1" lang="zh-CN" altLang="en-US" sz="2800" b="1" dirty="0" smtClean="0"/>
              <a:t>分</a:t>
            </a:r>
            <a:endParaRPr kumimoji="1" lang="en-US" altLang="zh-CN" sz="2800" b="1" dirty="0"/>
          </a:p>
          <a:p>
            <a:r>
              <a:rPr kumimoji="1" lang="zh-CN" altLang="en-US" sz="2800" b="1" dirty="0" smtClean="0"/>
              <a:t>４．调查方法（有视频图片资料）：</a:t>
            </a:r>
            <a:r>
              <a:rPr kumimoji="1" lang="en-US" altLang="zh-CN" sz="2800" b="1" dirty="0" smtClean="0"/>
              <a:t>2</a:t>
            </a:r>
            <a:r>
              <a:rPr kumimoji="1" lang="zh-CN" altLang="en-US" sz="2800" b="1" dirty="0" smtClean="0"/>
              <a:t>分</a:t>
            </a:r>
            <a:endParaRPr kumimoji="1" lang="en-US" altLang="zh-CN" sz="2800" b="1" dirty="0" smtClean="0"/>
          </a:p>
          <a:p>
            <a:r>
              <a:rPr kumimoji="1" lang="zh-CN" altLang="en-US" sz="2800" b="1" dirty="0" smtClean="0"/>
              <a:t>５．调查结果与分析：</a:t>
            </a:r>
            <a:r>
              <a:rPr kumimoji="1" lang="en-US" altLang="zh-CN" sz="2800" b="1" dirty="0" smtClean="0"/>
              <a:t>6</a:t>
            </a:r>
            <a:r>
              <a:rPr kumimoji="1" lang="zh-CN" altLang="en-US" sz="2800" b="1" dirty="0" smtClean="0"/>
              <a:t>分（有百分比数据和图表</a:t>
            </a:r>
            <a:r>
              <a:rPr kumimoji="1" lang="en-US" altLang="zh-CN" sz="2800" b="1" dirty="0" smtClean="0"/>
              <a:t>3</a:t>
            </a:r>
            <a:r>
              <a:rPr kumimoji="1" lang="zh-CN" altLang="en-US" sz="2800" b="1" dirty="0" smtClean="0"/>
              <a:t>分；必须用马克思主义基本原理分析，</a:t>
            </a:r>
            <a:r>
              <a:rPr kumimoji="1" lang="en-US" altLang="zh-CN" sz="2800" b="1" dirty="0" smtClean="0"/>
              <a:t>3</a:t>
            </a:r>
            <a:r>
              <a:rPr kumimoji="1" lang="zh-CN" altLang="en-US" sz="2800" b="1" dirty="0" smtClean="0"/>
              <a:t>分）</a:t>
            </a:r>
            <a:endParaRPr kumimoji="1" lang="en-US" altLang="zh-CN" sz="2800" b="1" dirty="0" smtClean="0"/>
          </a:p>
          <a:p>
            <a:r>
              <a:rPr kumimoji="1" lang="zh-CN" altLang="en-US" sz="2800" b="1" dirty="0" smtClean="0"/>
              <a:t>６．结论和</a:t>
            </a:r>
            <a:r>
              <a:rPr kumimoji="1" lang="zh-CN" altLang="en-US" sz="2800" b="1" dirty="0"/>
              <a:t>建议</a:t>
            </a:r>
            <a:r>
              <a:rPr kumimoji="1" lang="zh-CN" altLang="en-US" sz="2800" b="1" dirty="0" smtClean="0"/>
              <a:t>：结论</a:t>
            </a:r>
            <a:r>
              <a:rPr kumimoji="1" lang="en-US" altLang="zh-CN" sz="2800" b="1" dirty="0" smtClean="0"/>
              <a:t>2</a:t>
            </a:r>
            <a:r>
              <a:rPr kumimoji="1" lang="zh-CN" altLang="en-US" sz="2800" b="1" dirty="0" smtClean="0"/>
              <a:t>分，建议</a:t>
            </a:r>
            <a:r>
              <a:rPr kumimoji="1" lang="en-US" altLang="zh-CN" sz="2800" b="1" dirty="0" smtClean="0"/>
              <a:t>2</a:t>
            </a:r>
            <a:r>
              <a:rPr kumimoji="1" lang="zh-CN" altLang="en-US" sz="2800" b="1" dirty="0" smtClean="0"/>
              <a:t>分</a:t>
            </a:r>
            <a:r>
              <a:rPr kumimoji="1" lang="en-US" altLang="zh-CN" sz="2800" b="1" dirty="0" smtClean="0"/>
              <a:t>.</a:t>
            </a:r>
            <a:endParaRPr kumimoji="1" lang="en-US" altLang="zh-CN" sz="2800" b="1" dirty="0"/>
          </a:p>
          <a:p>
            <a:endParaRPr kumimoji="1" lang="zh-CN" altLang="en-US" sz="2800" b="1" dirty="0"/>
          </a:p>
        </p:txBody>
      </p:sp>
    </p:spTree>
    <p:extLst>
      <p:ext uri="{BB962C8B-B14F-4D97-AF65-F5344CB8AC3E}">
        <p14:creationId xmlns="" xmlns:p14="http://schemas.microsoft.com/office/powerpoint/2010/main" val="1946207848"/>
      </p:ext>
    </p:extLst>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CN" altLang="en-US" sz="3600" smtClean="0"/>
              <a:t>     “践行马克思主义实践观”</a:t>
            </a:r>
            <a:br>
              <a:rPr lang="zh-CN" altLang="en-US" sz="3600" smtClean="0"/>
            </a:br>
            <a:r>
              <a:rPr lang="zh-CN" altLang="en-US" sz="3600" smtClean="0"/>
              <a:t>            社会调查活动安排</a:t>
            </a:r>
          </a:p>
        </p:txBody>
      </p:sp>
      <p:sp>
        <p:nvSpPr>
          <p:cNvPr id="33795" name="Rectangle 3"/>
          <p:cNvSpPr>
            <a:spLocks noGrp="1" noChangeArrowheads="1"/>
          </p:cNvSpPr>
          <p:nvPr>
            <p:ph type="body" idx="1"/>
          </p:nvPr>
        </p:nvSpPr>
        <p:spPr/>
        <p:txBody>
          <a:bodyPr/>
          <a:lstStyle/>
          <a:p>
            <a:pPr eaLnBrk="1" hangingPunct="1">
              <a:lnSpc>
                <a:spcPct val="90000"/>
              </a:lnSpc>
              <a:buFontTx/>
              <a:buNone/>
            </a:pPr>
            <a:r>
              <a:rPr lang="zh-CN" altLang="en-US" sz="2400" dirty="0" smtClean="0"/>
              <a:t>   调查题目：体育院校大学生课堂行为规范问卷调查</a:t>
            </a:r>
          </a:p>
          <a:p>
            <a:pPr eaLnBrk="1" hangingPunct="1">
              <a:lnSpc>
                <a:spcPct val="90000"/>
              </a:lnSpc>
              <a:buFontTx/>
              <a:buNone/>
            </a:pPr>
            <a:r>
              <a:rPr lang="zh-CN" altLang="en-US" sz="2400" dirty="0" smtClean="0"/>
              <a:t>   调查时间：</a:t>
            </a:r>
            <a:r>
              <a:rPr lang="en-US" altLang="zh-CN" sz="2400" dirty="0" smtClean="0"/>
              <a:t>2015</a:t>
            </a:r>
            <a:r>
              <a:rPr lang="zh-CN" altLang="en-US" sz="2400" dirty="0" smtClean="0"/>
              <a:t>年</a:t>
            </a:r>
            <a:r>
              <a:rPr lang="en-US" altLang="zh-CN" sz="2400" dirty="0" smtClean="0"/>
              <a:t>11</a:t>
            </a:r>
            <a:r>
              <a:rPr lang="zh-CN" altLang="en-US" sz="2400" dirty="0" smtClean="0"/>
              <a:t>月</a:t>
            </a:r>
            <a:r>
              <a:rPr lang="en-US" altLang="zh-CN" sz="2400" dirty="0" smtClean="0"/>
              <a:t>26</a:t>
            </a:r>
            <a:r>
              <a:rPr lang="zh-CN" altLang="en-US" sz="2400" dirty="0" smtClean="0"/>
              <a:t>日、</a:t>
            </a:r>
            <a:r>
              <a:rPr lang="en-US" altLang="zh-CN" sz="2400" dirty="0" smtClean="0"/>
              <a:t>30</a:t>
            </a:r>
            <a:r>
              <a:rPr lang="zh-CN" altLang="en-US" sz="2400" dirty="0" smtClean="0"/>
              <a:t>日</a:t>
            </a:r>
            <a:endParaRPr lang="zh-CN" altLang="en-US" sz="2400" dirty="0" smtClean="0"/>
          </a:p>
          <a:p>
            <a:pPr eaLnBrk="1" hangingPunct="1">
              <a:lnSpc>
                <a:spcPct val="90000"/>
              </a:lnSpc>
              <a:buFontTx/>
              <a:buNone/>
            </a:pPr>
            <a:r>
              <a:rPr lang="zh-CN" altLang="en-US" sz="2400" dirty="0" smtClean="0"/>
              <a:t>   分组要求：各班分成十人左右的调查组。明确分工，包括录像拍照、发放回收问卷、数据录入，图表制作，每人撰写</a:t>
            </a:r>
            <a:r>
              <a:rPr lang="en-US" altLang="zh-CN" sz="2400" dirty="0" smtClean="0"/>
              <a:t>1</a:t>
            </a:r>
            <a:r>
              <a:rPr lang="zh-CN" altLang="en-US" sz="2400" dirty="0" smtClean="0"/>
              <a:t>份调查报告。</a:t>
            </a:r>
          </a:p>
        </p:txBody>
      </p:sp>
    </p:spTree>
    <p:extLst>
      <p:ext uri="{BB962C8B-B14F-4D97-AF65-F5344CB8AC3E}">
        <p14:creationId xmlns="" xmlns:p14="http://schemas.microsoft.com/office/powerpoint/2010/main" val="1272305526"/>
      </p:ext>
    </p:extLst>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矩形 1"/>
          <p:cNvSpPr>
            <a:spLocks noChangeArrowheads="1"/>
          </p:cNvSpPr>
          <p:nvPr/>
        </p:nvSpPr>
        <p:spPr bwMode="auto">
          <a:xfrm>
            <a:off x="285720" y="2000240"/>
            <a:ext cx="8858280" cy="4308872"/>
          </a:xfrm>
          <a:prstGeom prst="rect">
            <a:avLst/>
          </a:prstGeom>
          <a:noFill/>
          <a:ln w="9525">
            <a:noFill/>
            <a:miter lim="800000"/>
            <a:headEnd/>
            <a:tailEnd/>
          </a:ln>
        </p:spPr>
        <p:txBody>
          <a:bodyPr wrap="square">
            <a:spAutoFit/>
          </a:bodyPr>
          <a:lstStyle/>
          <a:p>
            <a:r>
              <a:rPr kumimoji="1" lang="zh-CN" altLang="en-US" sz="3200" b="1" dirty="0">
                <a:solidFill>
                  <a:srgbClr val="464646"/>
                </a:solidFill>
                <a:latin typeface="华文中宋" pitchFamily="2" charset="-122"/>
                <a:ea typeface="华文中宋" pitchFamily="2" charset="-122"/>
              </a:rPr>
              <a:t>调查报告</a:t>
            </a:r>
            <a:r>
              <a:rPr kumimoji="1" lang="zh-CN" altLang="en-US" sz="3200" b="1" dirty="0" smtClean="0">
                <a:solidFill>
                  <a:srgbClr val="464646"/>
                </a:solidFill>
                <a:latin typeface="华文中宋" pitchFamily="2" charset="-122"/>
                <a:ea typeface="华文中宋" pitchFamily="2" charset="-122"/>
              </a:rPr>
              <a:t>格式（共</a:t>
            </a:r>
            <a:r>
              <a:rPr kumimoji="1" lang="en-US" altLang="zh-CN" sz="3200" b="1" dirty="0" smtClean="0">
                <a:solidFill>
                  <a:srgbClr val="464646"/>
                </a:solidFill>
                <a:latin typeface="华文中宋" pitchFamily="2" charset="-122"/>
                <a:ea typeface="华文中宋" pitchFamily="2" charset="-122"/>
              </a:rPr>
              <a:t>15</a:t>
            </a:r>
            <a:r>
              <a:rPr kumimoji="1" lang="zh-CN" altLang="en-US" sz="3200" b="1" dirty="0" smtClean="0">
                <a:solidFill>
                  <a:srgbClr val="464646"/>
                </a:solidFill>
                <a:latin typeface="华文中宋" pitchFamily="2" charset="-122"/>
                <a:ea typeface="华文中宋" pitchFamily="2" charset="-122"/>
              </a:rPr>
              <a:t>分）</a:t>
            </a:r>
            <a:endParaRPr kumimoji="1" lang="zh-CN" altLang="en-US" sz="3200" b="1" dirty="0">
              <a:solidFill>
                <a:srgbClr val="464646"/>
              </a:solidFill>
              <a:latin typeface="华文中宋" pitchFamily="2" charset="-122"/>
              <a:ea typeface="华文中宋" pitchFamily="2" charset="-122"/>
            </a:endParaRPr>
          </a:p>
          <a:p>
            <a:endParaRPr kumimoji="1" lang="zh-CN" altLang="en-US" b="1" dirty="0">
              <a:solidFill>
                <a:srgbClr val="000000"/>
              </a:solidFill>
              <a:latin typeface="华文中宋" pitchFamily="2" charset="-122"/>
              <a:ea typeface="华文中宋" pitchFamily="2" charset="-122"/>
            </a:endParaRPr>
          </a:p>
          <a:p>
            <a:r>
              <a:rPr kumimoji="1" lang="zh-CN" altLang="en-US" sz="2800" b="1" dirty="0" smtClean="0"/>
              <a:t>１．调查题目：</a:t>
            </a:r>
            <a:r>
              <a:rPr kumimoji="1" lang="en-US" altLang="zh-CN" sz="2800" b="1" dirty="0" smtClean="0"/>
              <a:t>1</a:t>
            </a:r>
            <a:r>
              <a:rPr kumimoji="1" lang="zh-CN" altLang="en-US" sz="2800" b="1" dirty="0" smtClean="0"/>
              <a:t>分</a:t>
            </a:r>
            <a:endParaRPr kumimoji="1" lang="en-US" altLang="zh-CN" sz="2800" b="1" dirty="0"/>
          </a:p>
          <a:p>
            <a:r>
              <a:rPr kumimoji="1" lang="zh-CN" altLang="en-US" sz="2800" b="1" dirty="0" smtClean="0"/>
              <a:t>２．调查</a:t>
            </a:r>
            <a:r>
              <a:rPr kumimoji="1" lang="zh-CN" altLang="en-US" sz="2800" b="1" dirty="0"/>
              <a:t>对象</a:t>
            </a:r>
            <a:r>
              <a:rPr kumimoji="1" lang="zh-CN" altLang="en-US" sz="2800" b="1" dirty="0" smtClean="0"/>
              <a:t>：</a:t>
            </a:r>
            <a:r>
              <a:rPr kumimoji="1" lang="en-US" altLang="zh-CN" sz="2800" b="1" dirty="0" smtClean="0"/>
              <a:t>1</a:t>
            </a:r>
            <a:r>
              <a:rPr kumimoji="1" lang="zh-CN" altLang="en-US" sz="2800" b="1" dirty="0" smtClean="0"/>
              <a:t>分</a:t>
            </a:r>
            <a:endParaRPr kumimoji="1" lang="en-US" altLang="zh-CN" sz="2800" b="1" dirty="0" smtClean="0"/>
          </a:p>
          <a:p>
            <a:r>
              <a:rPr kumimoji="1" lang="zh-CN" altLang="en-US" sz="2800" b="1" dirty="0" smtClean="0"/>
              <a:t>３．调查目的：</a:t>
            </a:r>
            <a:r>
              <a:rPr kumimoji="1" lang="en-US" altLang="zh-CN" sz="2800" b="1" dirty="0" smtClean="0"/>
              <a:t>1</a:t>
            </a:r>
            <a:r>
              <a:rPr kumimoji="1" lang="zh-CN" altLang="en-US" sz="2800" b="1" dirty="0" smtClean="0"/>
              <a:t>分</a:t>
            </a:r>
            <a:endParaRPr kumimoji="1" lang="en-US" altLang="zh-CN" sz="2800" b="1" dirty="0"/>
          </a:p>
          <a:p>
            <a:r>
              <a:rPr kumimoji="1" lang="zh-CN" altLang="en-US" sz="2800" b="1" dirty="0" smtClean="0"/>
              <a:t>４．调查方法（有视频图片资料）：</a:t>
            </a:r>
            <a:r>
              <a:rPr kumimoji="1" lang="en-US" altLang="zh-CN" sz="2800" b="1" dirty="0" smtClean="0"/>
              <a:t>2</a:t>
            </a:r>
            <a:r>
              <a:rPr kumimoji="1" lang="zh-CN" altLang="en-US" sz="2800" b="1" dirty="0" smtClean="0"/>
              <a:t>分</a:t>
            </a:r>
            <a:endParaRPr kumimoji="1" lang="en-US" altLang="zh-CN" sz="2800" b="1" dirty="0" smtClean="0"/>
          </a:p>
          <a:p>
            <a:r>
              <a:rPr kumimoji="1" lang="zh-CN" altLang="en-US" sz="2800" b="1" dirty="0" smtClean="0"/>
              <a:t>５．调查结果与分析：</a:t>
            </a:r>
            <a:r>
              <a:rPr kumimoji="1" lang="en-US" altLang="zh-CN" sz="2800" b="1" dirty="0" smtClean="0"/>
              <a:t>6</a:t>
            </a:r>
            <a:r>
              <a:rPr kumimoji="1" lang="zh-CN" altLang="en-US" sz="2800" b="1" dirty="0" smtClean="0"/>
              <a:t>分（有百分比数据和图表</a:t>
            </a:r>
            <a:r>
              <a:rPr kumimoji="1" lang="en-US" altLang="zh-CN" sz="2800" b="1" dirty="0" smtClean="0"/>
              <a:t>3</a:t>
            </a:r>
            <a:r>
              <a:rPr kumimoji="1" lang="zh-CN" altLang="en-US" sz="2800" b="1" dirty="0" smtClean="0"/>
              <a:t>分；必须用马克思主义基本原理分析，</a:t>
            </a:r>
            <a:r>
              <a:rPr kumimoji="1" lang="en-US" altLang="zh-CN" sz="2800" b="1" dirty="0" smtClean="0"/>
              <a:t>3</a:t>
            </a:r>
            <a:r>
              <a:rPr kumimoji="1" lang="zh-CN" altLang="en-US" sz="2800" b="1" dirty="0" smtClean="0"/>
              <a:t>分）</a:t>
            </a:r>
            <a:endParaRPr kumimoji="1" lang="en-US" altLang="zh-CN" sz="2800" b="1" dirty="0" smtClean="0"/>
          </a:p>
          <a:p>
            <a:r>
              <a:rPr kumimoji="1" lang="zh-CN" altLang="en-US" sz="2800" b="1" dirty="0" smtClean="0"/>
              <a:t>６．结论和</a:t>
            </a:r>
            <a:r>
              <a:rPr kumimoji="1" lang="zh-CN" altLang="en-US" sz="2800" b="1" dirty="0"/>
              <a:t>建议</a:t>
            </a:r>
            <a:r>
              <a:rPr kumimoji="1" lang="zh-CN" altLang="en-US" sz="2800" b="1" dirty="0" smtClean="0"/>
              <a:t>：结论</a:t>
            </a:r>
            <a:r>
              <a:rPr kumimoji="1" lang="en-US" altLang="zh-CN" sz="2800" b="1" dirty="0" smtClean="0"/>
              <a:t>2</a:t>
            </a:r>
            <a:r>
              <a:rPr kumimoji="1" lang="zh-CN" altLang="en-US" sz="2800" b="1" dirty="0" smtClean="0"/>
              <a:t>分，建议</a:t>
            </a:r>
            <a:r>
              <a:rPr kumimoji="1" lang="en-US" altLang="zh-CN" sz="2800" b="1" dirty="0" smtClean="0"/>
              <a:t>2</a:t>
            </a:r>
            <a:r>
              <a:rPr kumimoji="1" lang="zh-CN" altLang="en-US" sz="2800" b="1" dirty="0" smtClean="0"/>
              <a:t>分</a:t>
            </a:r>
            <a:r>
              <a:rPr kumimoji="1" lang="en-US" altLang="zh-CN" sz="2800" b="1" dirty="0" smtClean="0"/>
              <a:t>.</a:t>
            </a:r>
            <a:endParaRPr kumimoji="1" lang="en-US" altLang="zh-CN" sz="2800" b="1" dirty="0"/>
          </a:p>
          <a:p>
            <a:endParaRPr kumimoji="1" lang="zh-CN" altLang="en-US" sz="2800" b="1" dirty="0"/>
          </a:p>
        </p:txBody>
      </p:sp>
    </p:spTree>
    <p:extLst>
      <p:ext uri="{BB962C8B-B14F-4D97-AF65-F5344CB8AC3E}">
        <p14:creationId xmlns="" xmlns:p14="http://schemas.microsoft.com/office/powerpoint/2010/main" val="373580320"/>
      </p:ext>
    </p:extLst>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CN" altLang="en-US" sz="3200" smtClean="0"/>
              <a:t>             期末需上交的资料</a:t>
            </a:r>
          </a:p>
        </p:txBody>
      </p:sp>
      <p:sp>
        <p:nvSpPr>
          <p:cNvPr id="36867" name="Rectangle 3"/>
          <p:cNvSpPr>
            <a:spLocks noGrp="1" noChangeArrowheads="1"/>
          </p:cNvSpPr>
          <p:nvPr>
            <p:ph type="body" idx="1"/>
          </p:nvPr>
        </p:nvSpPr>
        <p:spPr>
          <a:xfrm>
            <a:off x="1403350" y="1773238"/>
            <a:ext cx="8785225" cy="4752975"/>
          </a:xfrm>
        </p:spPr>
        <p:txBody>
          <a:bodyPr/>
          <a:lstStyle/>
          <a:p>
            <a:pPr eaLnBrk="1" hangingPunct="1">
              <a:buFontTx/>
              <a:buNone/>
            </a:pPr>
            <a:r>
              <a:rPr lang="en-US" altLang="zh-CN" sz="3200" dirty="0" smtClean="0"/>
              <a:t>1.</a:t>
            </a:r>
            <a:r>
              <a:rPr lang="zh-CN" altLang="en-US" sz="3200" dirty="0" smtClean="0"/>
              <a:t>发放回收的调查问卷</a:t>
            </a:r>
          </a:p>
          <a:p>
            <a:pPr eaLnBrk="1" hangingPunct="1">
              <a:buFontTx/>
              <a:buNone/>
            </a:pPr>
            <a:r>
              <a:rPr lang="en-US" altLang="zh-CN" sz="3200" dirty="0" smtClean="0"/>
              <a:t>2.</a:t>
            </a:r>
            <a:r>
              <a:rPr lang="zh-CN" altLang="en-US" sz="3200" dirty="0" smtClean="0"/>
              <a:t>调查</a:t>
            </a:r>
            <a:r>
              <a:rPr lang="zh-CN" altLang="en-US" sz="3200" dirty="0" smtClean="0"/>
              <a:t>报告纸质版（</a:t>
            </a:r>
            <a:r>
              <a:rPr lang="zh-CN" altLang="en-US" sz="3200" dirty="0" smtClean="0"/>
              <a:t>包括照片和录像）</a:t>
            </a:r>
          </a:p>
        </p:txBody>
      </p:sp>
    </p:spTree>
    <p:extLst>
      <p:ext uri="{BB962C8B-B14F-4D97-AF65-F5344CB8AC3E}">
        <p14:creationId xmlns="" xmlns:p14="http://schemas.microsoft.com/office/powerpoint/2010/main" val="2135809579"/>
      </p:ext>
    </p:extLst>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            本章复习范围</a:t>
            </a:r>
            <a:endParaRPr lang="zh-CN" altLang="en-US" dirty="0"/>
          </a:p>
        </p:txBody>
      </p:sp>
      <p:sp>
        <p:nvSpPr>
          <p:cNvPr id="3" name="内容占位符 2"/>
          <p:cNvSpPr>
            <a:spLocks noGrp="1"/>
          </p:cNvSpPr>
          <p:nvPr>
            <p:ph idx="1"/>
          </p:nvPr>
        </p:nvSpPr>
        <p:spPr/>
        <p:txBody>
          <a:bodyPr/>
          <a:lstStyle/>
          <a:p>
            <a:pPr lvl="0">
              <a:buNone/>
            </a:pPr>
            <a:r>
              <a:rPr lang="en-US" altLang="zh-CN" sz="2800" dirty="0" smtClean="0"/>
              <a:t>20.</a:t>
            </a:r>
            <a:r>
              <a:rPr lang="zh-CN" altLang="en-US" sz="2800" dirty="0" smtClean="0"/>
              <a:t>人类</a:t>
            </a:r>
            <a:r>
              <a:rPr lang="zh-CN" altLang="en-US" sz="2800" dirty="0" smtClean="0"/>
              <a:t>认识活动的本质是什么？</a:t>
            </a:r>
          </a:p>
          <a:p>
            <a:pPr lvl="0">
              <a:buNone/>
            </a:pPr>
            <a:r>
              <a:rPr lang="en-US" altLang="zh-CN" sz="2800" dirty="0" smtClean="0"/>
              <a:t>21.</a:t>
            </a:r>
            <a:r>
              <a:rPr lang="zh-CN" altLang="en-US" sz="2800" dirty="0" smtClean="0"/>
              <a:t>认识</a:t>
            </a:r>
            <a:r>
              <a:rPr lang="zh-CN" altLang="en-US" sz="2800" dirty="0" smtClean="0"/>
              <a:t>的辩证过程是怎样的？两次飞跃指哪两个环节？感性认识和理性认识的区别和联系在哪里？ 片面夸大感性认识和理性认识会导致哪两种错误？这两种错误都属于哪一种错误？为什么对同一事物需要多次反复的再认识？为什么我们的认识是无限发展的</a:t>
            </a:r>
            <a:r>
              <a:rPr lang="zh-CN" altLang="en-US" sz="2800" dirty="0" smtClean="0"/>
              <a:t>？</a:t>
            </a:r>
            <a:endParaRPr lang="en-US" altLang="zh-CN" sz="2800" dirty="0" smtClean="0"/>
          </a:p>
          <a:p>
            <a:pPr lvl="0">
              <a:buNone/>
            </a:pPr>
            <a:r>
              <a:rPr lang="en-US" altLang="zh-CN" sz="2800" dirty="0" smtClean="0"/>
              <a:t>22.</a:t>
            </a:r>
            <a:r>
              <a:rPr lang="zh-CN" altLang="en-US" sz="2800" dirty="0" smtClean="0"/>
              <a:t>什么是实践？人类基本的实践活动有哪些？为什么实践是检验真理的唯一标准？</a:t>
            </a:r>
          </a:p>
          <a:p>
            <a:pPr lvl="0">
              <a:buNone/>
            </a:pPr>
            <a:r>
              <a:rPr lang="en-US" altLang="zh-CN" sz="2800" dirty="0" smtClean="0"/>
              <a:t>23.</a:t>
            </a:r>
            <a:r>
              <a:rPr lang="zh-CN" altLang="en-US" sz="2800" dirty="0" smtClean="0"/>
              <a:t>什么是价值？（</a:t>
            </a:r>
            <a:r>
              <a:rPr lang="en-US" sz="2800" dirty="0" smtClean="0"/>
              <a:t>P81</a:t>
            </a:r>
            <a:r>
              <a:rPr lang="zh-CN" altLang="en-US" sz="2800" dirty="0" smtClean="0"/>
              <a:t>）价值观是什么？（</a:t>
            </a:r>
            <a:r>
              <a:rPr lang="en-US" sz="2800" dirty="0" smtClean="0"/>
              <a:t>P84</a:t>
            </a:r>
            <a:r>
              <a:rPr lang="zh-CN" altLang="en-US" sz="2800" dirty="0" smtClean="0"/>
              <a:t>）社会主义核心价值观的内容是什么？</a:t>
            </a:r>
          </a:p>
          <a:p>
            <a:pPr lvl="0">
              <a:buNone/>
            </a:pPr>
            <a:endParaRPr lang="zh-CN" altLang="en-US" sz="2800" dirty="0" smtClean="0"/>
          </a:p>
          <a:p>
            <a:pPr lvl="0"/>
            <a:endParaRPr lang="zh-CN" altLang="en-US" dirty="0" smtClean="0"/>
          </a:p>
          <a:p>
            <a:endParaRPr lang="zh-CN" altLang="en-US" dirty="0"/>
          </a:p>
        </p:txBody>
      </p:sp>
    </p:spTree>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763713" y="260350"/>
            <a:ext cx="7632700" cy="935038"/>
          </a:xfrm>
        </p:spPr>
        <p:txBody>
          <a:bodyPr/>
          <a:lstStyle/>
          <a:p>
            <a:pPr eaLnBrk="1" hangingPunct="1"/>
            <a:r>
              <a:rPr lang="zh-CN" altLang="en-US" smtClean="0"/>
              <a:t>     下次预习内容</a:t>
            </a:r>
            <a:endParaRPr lang="en-US" altLang="zh-CN" smtClean="0"/>
          </a:p>
        </p:txBody>
      </p:sp>
      <p:sp>
        <p:nvSpPr>
          <p:cNvPr id="37891" name="Rectangle 3"/>
          <p:cNvSpPr>
            <a:spLocks noGrp="1" noChangeArrowheads="1"/>
          </p:cNvSpPr>
          <p:nvPr>
            <p:ph type="body" idx="1"/>
          </p:nvPr>
        </p:nvSpPr>
        <p:spPr>
          <a:xfrm>
            <a:off x="1258888" y="1484313"/>
            <a:ext cx="7632700" cy="4752975"/>
          </a:xfrm>
        </p:spPr>
        <p:txBody>
          <a:bodyPr/>
          <a:lstStyle/>
          <a:p>
            <a:pPr eaLnBrk="1" hangingPunct="1">
              <a:buFontTx/>
              <a:buNone/>
            </a:pPr>
            <a:r>
              <a:rPr lang="en-US" altLang="zh-CN" sz="3200" smtClean="0"/>
              <a:t>1.</a:t>
            </a:r>
            <a:r>
              <a:rPr lang="zh-CN" altLang="en-US" sz="3200" smtClean="0"/>
              <a:t>社会历史观的基本问题？</a:t>
            </a:r>
            <a:r>
              <a:rPr lang="en-US" altLang="zh-CN" sz="3200" smtClean="0"/>
              <a:t>      </a:t>
            </a:r>
          </a:p>
          <a:p>
            <a:pPr eaLnBrk="1" hangingPunct="1">
              <a:buFontTx/>
              <a:buNone/>
            </a:pPr>
            <a:r>
              <a:rPr lang="en-US" altLang="zh-CN" sz="3200" smtClean="0"/>
              <a:t>2.</a:t>
            </a:r>
            <a:r>
              <a:rPr lang="zh-CN" altLang="en-US" sz="3200" smtClean="0"/>
              <a:t>两种社会历史观的根本分歧</a:t>
            </a:r>
            <a:r>
              <a:rPr lang="zh-CN" altLang="en-US" sz="3200" smtClean="0">
                <a:latin typeface="华文新魏" pitchFamily="2" charset="-122"/>
                <a:ea typeface="华文新魏" pitchFamily="2" charset="-122"/>
              </a:rPr>
              <a:t>？</a:t>
            </a:r>
          </a:p>
          <a:p>
            <a:pPr eaLnBrk="1" hangingPunct="1">
              <a:buFontTx/>
              <a:buNone/>
            </a:pPr>
            <a:endParaRPr lang="en-US" altLang="zh-CN" sz="3200" smtClean="0">
              <a:latin typeface="华文新魏" pitchFamily="2" charset="-122"/>
              <a:ea typeface="华文新魏" pitchFamily="2" charset="-122"/>
            </a:endParaRPr>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1538" y="500042"/>
            <a:ext cx="7632700" cy="935038"/>
          </a:xfrm>
        </p:spPr>
        <p:txBody>
          <a:bodyPr/>
          <a:lstStyle/>
          <a:p>
            <a:r>
              <a:rPr lang="zh-CN" altLang="en-US" sz="3200" smtClean="0"/>
              <a:t>请选择：党</a:t>
            </a:r>
            <a:r>
              <a:rPr lang="zh-CN" altLang="en-US" sz="3200" dirty="0" smtClean="0"/>
              <a:t>的思想路线的认识路依据是？</a:t>
            </a:r>
            <a:endParaRPr lang="zh-CN" altLang="en-US" sz="3200" dirty="0"/>
          </a:p>
        </p:txBody>
      </p:sp>
      <p:sp>
        <p:nvSpPr>
          <p:cNvPr id="3" name="OPTIONS"/>
          <p:cNvSpPr>
            <a:spLocks noGrp="1"/>
          </p:cNvSpPr>
          <p:nvPr>
            <p:ph type="body" sz="half" idx="1"/>
          </p:nvPr>
        </p:nvSpPr>
        <p:spPr>
          <a:xfrm>
            <a:off x="179388" y="1916113"/>
            <a:ext cx="5249868" cy="4752975"/>
          </a:xfrm>
        </p:spPr>
        <p:txBody>
          <a:bodyPr/>
          <a:lstStyle/>
          <a:p>
            <a:pPr marL="514350" indent="-514350">
              <a:buAutoNum type="arabicPeriod"/>
            </a:pPr>
            <a:r>
              <a:rPr lang="en-US" altLang="zh-CN" sz="2800" b="1" dirty="0" smtClean="0">
                <a:solidFill>
                  <a:srgbClr val="0066FF"/>
                </a:solidFill>
                <a:latin typeface="华文中宋" pitchFamily="2" charset="-122"/>
                <a:ea typeface="华文中宋" pitchFamily="2" charset="-122"/>
              </a:rPr>
              <a:t>1.</a:t>
            </a:r>
            <a:r>
              <a:rPr lang="zh-CN" altLang="en-US" sz="2800" b="1" dirty="0" smtClean="0">
                <a:solidFill>
                  <a:srgbClr val="0066FF"/>
                </a:solidFill>
                <a:latin typeface="华文中宋" pitchFamily="2" charset="-122"/>
                <a:ea typeface="华文中宋" pitchFamily="2" charset="-122"/>
              </a:rPr>
              <a:t>辩证唯物主义认识路线</a:t>
            </a:r>
          </a:p>
          <a:p>
            <a:pPr marL="514350" indent="-514350">
              <a:buAutoNum type="arabicPeriod"/>
            </a:pPr>
            <a:r>
              <a:rPr lang="en-US" altLang="zh-CN" sz="2800" b="1" dirty="0" smtClean="0">
                <a:solidFill>
                  <a:srgbClr val="0066FF"/>
                </a:solidFill>
                <a:latin typeface="华文中宋" pitchFamily="2" charset="-122"/>
                <a:ea typeface="华文中宋" pitchFamily="2" charset="-122"/>
              </a:rPr>
              <a:t>2.</a:t>
            </a:r>
            <a:r>
              <a:rPr lang="zh-CN" altLang="en-US" sz="2800" b="1" dirty="0" smtClean="0">
                <a:solidFill>
                  <a:srgbClr val="0066FF"/>
                </a:solidFill>
                <a:latin typeface="华文中宋" pitchFamily="2" charset="-122"/>
                <a:ea typeface="华文中宋" pitchFamily="2" charset="-122"/>
              </a:rPr>
              <a:t>认识的辩证过程</a:t>
            </a:r>
          </a:p>
          <a:p>
            <a:pPr marL="514350" indent="-514350">
              <a:buAutoNum type="arabicPeriod"/>
            </a:pPr>
            <a:r>
              <a:rPr lang="en-US" altLang="zh-CN" sz="2800" b="1" dirty="0" smtClean="0">
                <a:solidFill>
                  <a:srgbClr val="0066FF"/>
                </a:solidFill>
                <a:latin typeface="华文中宋" pitchFamily="2" charset="-122"/>
                <a:ea typeface="华文中宋" pitchFamily="2" charset="-122"/>
              </a:rPr>
              <a:t>3.</a:t>
            </a:r>
            <a:r>
              <a:rPr lang="zh-CN" altLang="en-US" sz="2800" b="1" dirty="0" smtClean="0">
                <a:solidFill>
                  <a:srgbClr val="0066FF"/>
                </a:solidFill>
                <a:latin typeface="华文中宋" pitchFamily="2" charset="-122"/>
                <a:ea typeface="华文中宋" pitchFamily="2" charset="-122"/>
              </a:rPr>
              <a:t>真理的相对性和绝对性</a:t>
            </a:r>
          </a:p>
          <a:p>
            <a:pPr marL="514350" indent="-514350">
              <a:buAutoNum type="arabicPeriod"/>
            </a:pPr>
            <a:r>
              <a:rPr lang="en-US" altLang="zh-CN" sz="2800" b="1" dirty="0" smtClean="0">
                <a:solidFill>
                  <a:srgbClr val="0066FF"/>
                </a:solidFill>
                <a:latin typeface="华文中宋" pitchFamily="2" charset="-122"/>
                <a:ea typeface="华文中宋" pitchFamily="2" charset="-122"/>
              </a:rPr>
              <a:t>4.</a:t>
            </a:r>
            <a:r>
              <a:rPr lang="zh-CN" altLang="en-US" sz="2800" b="1" dirty="0" smtClean="0">
                <a:solidFill>
                  <a:srgbClr val="0066FF"/>
                </a:solidFill>
                <a:latin typeface="华文中宋" pitchFamily="2" charset="-122"/>
                <a:ea typeface="华文中宋" pitchFamily="2" charset="-122"/>
              </a:rPr>
              <a:t>实践是检验真理的唯一标准</a:t>
            </a:r>
          </a:p>
          <a:p>
            <a:pPr marL="457200" indent="-457200">
              <a:buAutoNum type="arabicPeriod"/>
            </a:pPr>
            <a:endParaRPr lang="en-US" altLang="zh-CN" sz="2000" b="1" dirty="0">
              <a:solidFill>
                <a:srgbClr val="0066FF"/>
              </a:solidFill>
              <a:latin typeface="华文中宋" pitchFamily="2" charset="-122"/>
              <a:ea typeface="华文中宋" pitchFamily="2" charset="-122"/>
            </a:endParaRPr>
          </a:p>
        </p:txBody>
      </p:sp>
      <p:sp>
        <p:nvSpPr>
          <p:cNvPr id="5" name="TIMER"/>
          <p:cNvSpPr/>
          <p:nvPr/>
        </p:nvSpPr>
        <p:spPr bwMode="auto">
          <a:xfrm>
            <a:off x="7556500" y="254000"/>
            <a:ext cx="1333500" cy="635000"/>
          </a:xfrm>
          <a:prstGeom prst="round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smtClean="0">
                <a:ln>
                  <a:noFill/>
                </a:ln>
                <a:solidFill>
                  <a:schemeClr val="tx1"/>
                </a:solidFill>
                <a:effectLst/>
                <a:latin typeface="Verdana" pitchFamily="34" charset="0"/>
                <a:ea typeface="宋体" pitchFamily="2" charset="-122"/>
              </a:rPr>
              <a:t>00:30</a:t>
            </a:r>
            <a:endParaRPr kumimoji="0" lang="zh-CN" altLang="en-US" sz="3200" b="1" i="0" u="none" strike="noStrike" cap="none" normalizeH="0" baseline="0" smtClean="0">
              <a:ln>
                <a:noFill/>
              </a:ln>
              <a:solidFill>
                <a:schemeClr val="tx1"/>
              </a:solidFill>
              <a:effectLst/>
              <a:latin typeface="Verdana" pitchFamily="34" charset="0"/>
              <a:ea typeface="宋体" pitchFamily="2" charset="-122"/>
            </a:endParaRPr>
          </a:p>
        </p:txBody>
      </p:sp>
      <p:sp>
        <p:nvSpPr>
          <p:cNvPr id="6" name="VOTENO"/>
          <p:cNvSpPr/>
          <p:nvPr/>
        </p:nvSpPr>
        <p:spPr bwMode="auto">
          <a:xfrm>
            <a:off x="2667000" y="6070600"/>
            <a:ext cx="1778000" cy="508000"/>
          </a:xfrm>
          <a:prstGeom prst="rect">
            <a:avLst/>
          </a:pr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chemeClr val="tx1"/>
                </a:solidFill>
                <a:effectLst/>
                <a:latin typeface="Verdana" pitchFamily="34" charset="0"/>
                <a:ea typeface="宋体" pitchFamily="2" charset="-122"/>
              </a:rPr>
              <a:t>投票人数</a:t>
            </a:r>
            <a:r>
              <a:rPr kumimoji="0" lang="en-US" altLang="zh-CN" sz="2000" b="1" i="0" u="none" strike="noStrike" cap="none" normalizeH="0" baseline="0" smtClean="0">
                <a:ln>
                  <a:noFill/>
                </a:ln>
                <a:solidFill>
                  <a:schemeClr val="tx1"/>
                </a:solidFill>
                <a:effectLst/>
                <a:latin typeface="Verdana" pitchFamily="34" charset="0"/>
                <a:ea typeface="宋体" pitchFamily="2" charset="-122"/>
              </a:rPr>
              <a:t>:95</a:t>
            </a:r>
            <a:endParaRPr kumimoji="0" lang="zh-CN" altLang="en-US" sz="2000" b="1" i="0" u="none" strike="noStrike" cap="none" normalizeH="0" baseline="0" smtClean="0">
              <a:ln>
                <a:noFill/>
              </a:ln>
              <a:solidFill>
                <a:schemeClr val="tx1"/>
              </a:solidFill>
              <a:effectLst/>
              <a:latin typeface="Verdana" pitchFamily="34" charset="0"/>
              <a:ea typeface="宋体" pitchFamily="2" charset="-122"/>
            </a:endParaRPr>
          </a:p>
        </p:txBody>
      </p:sp>
      <p:pic>
        <p:nvPicPr>
          <p:cNvPr id="471" name="arsChart" descr="2015060115165767158471860.png"/>
          <p:cNvPicPr>
            <a:picLocks noGrp="1"/>
          </p:cNvPicPr>
          <p:nvPr>
            <p:ph sz="half" idx="2"/>
          </p:nvPr>
        </p:nvPicPr>
        <p:blipFill>
          <a:blip r:embed="rId3"/>
          <a:stretch>
            <a:fillRect/>
          </a:stretch>
        </p:blipFill>
        <p:spPr>
          <a:xfrm>
            <a:off x="4826000" y="1587500"/>
            <a:ext cx="3810000" cy="4572000"/>
          </a:xfrm>
        </p:spPr>
      </p:pic>
    </p:spTree>
    <p:custDataLst>
      <p:tags r:id="rId1"/>
    </p:custDataLst>
    <p:extLst>
      <p:ext uri="{BB962C8B-B14F-4D97-AF65-F5344CB8AC3E}">
        <p14:creationId xmlns="" xmlns:p14="http://schemas.microsoft.com/office/powerpoint/2010/main" val="3059065807"/>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71550" y="260350"/>
            <a:ext cx="7632700" cy="935038"/>
          </a:xfrm>
        </p:spPr>
        <p:txBody>
          <a:bodyPr/>
          <a:lstStyle/>
          <a:p>
            <a:pPr eaLnBrk="1" hangingPunct="1"/>
            <a:r>
              <a:rPr lang="zh-CN" altLang="en-US" smtClean="0"/>
              <a:t>     党的思想路线是什么？</a:t>
            </a:r>
            <a:endParaRPr lang="en-US" altLang="zh-CN" smtClean="0"/>
          </a:p>
        </p:txBody>
      </p:sp>
      <p:sp>
        <p:nvSpPr>
          <p:cNvPr id="8195" name="Rectangle 3"/>
          <p:cNvSpPr>
            <a:spLocks noGrp="1" noChangeArrowheads="1"/>
          </p:cNvSpPr>
          <p:nvPr>
            <p:ph type="body" idx="1"/>
          </p:nvPr>
        </p:nvSpPr>
        <p:spPr>
          <a:xfrm>
            <a:off x="323850" y="1412875"/>
            <a:ext cx="8174038" cy="4752975"/>
          </a:xfrm>
        </p:spPr>
        <p:txBody>
          <a:bodyPr/>
          <a:lstStyle/>
          <a:p>
            <a:pPr eaLnBrk="1" hangingPunct="1"/>
            <a:endParaRPr lang="zh-CN" altLang="en-US" smtClean="0"/>
          </a:p>
          <a:p>
            <a:pPr eaLnBrk="1" hangingPunct="1">
              <a:buFontTx/>
              <a:buNone/>
            </a:pPr>
            <a:r>
              <a:rPr lang="zh-CN" altLang="en-US" smtClean="0"/>
              <a:t>      一切从实际出发、实事求是、在实践中检验和发展真理、理论联系实际。</a:t>
            </a:r>
          </a:p>
          <a:p>
            <a:pPr eaLnBrk="1" hangingPunct="1">
              <a:buFontTx/>
              <a:buNone/>
            </a:pPr>
            <a:r>
              <a:rPr lang="zh-CN" altLang="en-US" smtClean="0"/>
              <a:t>      要做到实事求是，必须解放思想，与时俱进。</a:t>
            </a:r>
          </a:p>
          <a:p>
            <a:pPr eaLnBrk="1" hangingPunct="1">
              <a:buFontTx/>
              <a:buNone/>
            </a:pPr>
            <a:r>
              <a:rPr lang="en-US" altLang="zh-CN" smtClean="0"/>
              <a:t>                  </a:t>
            </a:r>
            <a:r>
              <a:rPr lang="en-US" altLang="zh-CN" smtClean="0">
                <a:latin typeface="宋体" pitchFamily="2" charset="-122"/>
              </a:rPr>
              <a:t>——</a:t>
            </a:r>
            <a:r>
              <a:rPr kumimoji="1" lang="zh-CN" altLang="en-US" b="1" smtClean="0"/>
              <a:t>十六大新党章</a:t>
            </a:r>
            <a:endParaRPr lang="en-US" altLang="zh-CN" smtClean="0"/>
          </a:p>
          <a:p>
            <a:pPr eaLnBrk="1" hangingPunct="1"/>
            <a:endParaRPr lang="zh-CN" altLang="en-US" smtClean="0"/>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42988" y="260350"/>
            <a:ext cx="8101012" cy="935038"/>
          </a:xfrm>
        </p:spPr>
        <p:txBody>
          <a:bodyPr/>
          <a:lstStyle/>
          <a:p>
            <a:pPr eaLnBrk="1" hangingPunct="1"/>
            <a:r>
              <a:rPr lang="en-US" altLang="zh-CN" sz="3600" smtClean="0"/>
              <a:t>1.</a:t>
            </a:r>
            <a:r>
              <a:rPr lang="zh-CN" altLang="en-US" sz="3600" smtClean="0"/>
              <a:t>一切从实际出发是一切工作的出发点</a:t>
            </a:r>
          </a:p>
        </p:txBody>
      </p:sp>
      <p:sp>
        <p:nvSpPr>
          <p:cNvPr id="9219" name="Text Box 4"/>
          <p:cNvSpPr>
            <a:spLocks noGrp="1" noChangeArrowheads="1"/>
          </p:cNvSpPr>
          <p:nvPr>
            <p:ph type="body" idx="1"/>
          </p:nvPr>
        </p:nvSpPr>
        <p:spPr>
          <a:xfrm>
            <a:off x="971550" y="1628775"/>
            <a:ext cx="7704138" cy="4752975"/>
          </a:xfrm>
        </p:spPr>
        <p:txBody>
          <a:bodyPr/>
          <a:lstStyle/>
          <a:p>
            <a:pPr eaLnBrk="1" hangingPunct="1">
              <a:buFontTx/>
              <a:buNone/>
            </a:pPr>
            <a:r>
              <a:rPr lang="zh-CN" altLang="en-US" smtClean="0"/>
              <a:t>（</a:t>
            </a:r>
            <a:r>
              <a:rPr lang="en-US" altLang="zh-CN" smtClean="0"/>
              <a:t>1</a:t>
            </a:r>
            <a:r>
              <a:rPr lang="zh-CN" altLang="en-US" smtClean="0"/>
              <a:t>）无论做什么工作首先要了解本职工作的实际。</a:t>
            </a:r>
          </a:p>
          <a:p>
            <a:pPr eaLnBrk="1" hangingPunct="1">
              <a:buFontTx/>
              <a:buNone/>
            </a:pPr>
            <a:r>
              <a:rPr lang="zh-CN" altLang="en-US" smtClean="0"/>
              <a:t>（</a:t>
            </a:r>
            <a:r>
              <a:rPr lang="en-US" altLang="zh-CN" smtClean="0"/>
              <a:t>2</a:t>
            </a:r>
            <a:r>
              <a:rPr lang="zh-CN" altLang="en-US" smtClean="0"/>
              <a:t>）要了解实际必须搞调查研究。</a:t>
            </a: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6"/>
          <p:cNvSpPr>
            <a:spLocks noGrp="1" noChangeArrowheads="1"/>
          </p:cNvSpPr>
          <p:nvPr>
            <p:ph type="body" idx="1"/>
          </p:nvPr>
        </p:nvSpPr>
        <p:spPr>
          <a:xfrm>
            <a:off x="1331913" y="765175"/>
            <a:ext cx="7343775" cy="5472113"/>
          </a:xfrm>
        </p:spPr>
        <p:txBody>
          <a:bodyPr/>
          <a:lstStyle/>
          <a:p>
            <a:pPr eaLnBrk="1" hangingPunct="1">
              <a:buFontTx/>
              <a:buNone/>
            </a:pPr>
            <a:r>
              <a:rPr kumimoji="1" lang="zh-CN" altLang="en-US" smtClean="0">
                <a:latin typeface="华文新魏" pitchFamily="2" charset="-122"/>
                <a:ea typeface="华文新魏" pitchFamily="2" charset="-122"/>
              </a:rPr>
              <a:t>                 </a:t>
            </a:r>
            <a:r>
              <a:rPr kumimoji="1" lang="zh-CN" altLang="en-US" b="1" smtClean="0">
                <a:latin typeface="华文中宋" pitchFamily="2" charset="-122"/>
                <a:ea typeface="华文中宋" pitchFamily="2" charset="-122"/>
              </a:rPr>
              <a:t>反对本本主义</a:t>
            </a:r>
            <a:endParaRPr kumimoji="1" lang="zh-CN" altLang="en-US" smtClean="0"/>
          </a:p>
          <a:p>
            <a:pPr eaLnBrk="1" hangingPunct="1"/>
            <a:r>
              <a:rPr kumimoji="1" lang="zh-CN" altLang="en-US" sz="2800" smtClean="0">
                <a:solidFill>
                  <a:srgbClr val="0066FF"/>
                </a:solidFill>
              </a:rPr>
              <a:t>    </a:t>
            </a:r>
            <a:r>
              <a:rPr kumimoji="1" lang="zh-CN" altLang="en-US" sz="2800" smtClean="0">
                <a:solidFill>
                  <a:srgbClr val="0066FF"/>
                </a:solidFill>
                <a:latin typeface="宋体" pitchFamily="2" charset="-122"/>
              </a:rPr>
              <a:t>“</a:t>
            </a:r>
            <a:r>
              <a:rPr kumimoji="1" lang="zh-CN" altLang="en-US" sz="2800" smtClean="0">
                <a:solidFill>
                  <a:srgbClr val="0066FF"/>
                </a:solidFill>
              </a:rPr>
              <a:t>马克思主义的</a:t>
            </a:r>
            <a:r>
              <a:rPr kumimoji="1" lang="zh-CN" altLang="en-US" sz="2800" smtClean="0">
                <a:solidFill>
                  <a:srgbClr val="0066FF"/>
                </a:solidFill>
                <a:latin typeface="宋体" pitchFamily="2" charset="-122"/>
              </a:rPr>
              <a:t>‘</a:t>
            </a:r>
            <a:r>
              <a:rPr kumimoji="1" lang="zh-CN" altLang="en-US" sz="2800" smtClean="0">
                <a:solidFill>
                  <a:srgbClr val="0066FF"/>
                </a:solidFill>
              </a:rPr>
              <a:t>本本</a:t>
            </a:r>
            <a:r>
              <a:rPr kumimoji="1" lang="zh-CN" altLang="en-US" sz="2800" smtClean="0">
                <a:solidFill>
                  <a:srgbClr val="0066FF"/>
                </a:solidFill>
                <a:latin typeface="宋体" pitchFamily="2" charset="-122"/>
              </a:rPr>
              <a:t>’</a:t>
            </a:r>
            <a:r>
              <a:rPr kumimoji="1" lang="zh-CN" altLang="en-US" sz="2800" smtClean="0">
                <a:solidFill>
                  <a:srgbClr val="0066FF"/>
                </a:solidFill>
              </a:rPr>
              <a:t>是要学习的，但是必须同我国的实际情况相结合。我们需要</a:t>
            </a:r>
            <a:r>
              <a:rPr kumimoji="1" lang="zh-CN" altLang="en-US" sz="2800" smtClean="0">
                <a:solidFill>
                  <a:srgbClr val="0066FF"/>
                </a:solidFill>
                <a:latin typeface="宋体" pitchFamily="2" charset="-122"/>
              </a:rPr>
              <a:t>‘</a:t>
            </a:r>
            <a:r>
              <a:rPr kumimoji="1" lang="zh-CN" altLang="en-US" sz="2800" smtClean="0">
                <a:solidFill>
                  <a:srgbClr val="0066FF"/>
                </a:solidFill>
              </a:rPr>
              <a:t>本本</a:t>
            </a:r>
            <a:r>
              <a:rPr kumimoji="1" lang="zh-CN" altLang="en-US" sz="2800" smtClean="0">
                <a:solidFill>
                  <a:srgbClr val="0066FF"/>
                </a:solidFill>
                <a:latin typeface="宋体" pitchFamily="2" charset="-122"/>
              </a:rPr>
              <a:t>’</a:t>
            </a:r>
            <a:r>
              <a:rPr kumimoji="1" lang="zh-CN" altLang="en-US" sz="2800" smtClean="0">
                <a:solidFill>
                  <a:srgbClr val="0066FF"/>
                </a:solidFill>
              </a:rPr>
              <a:t>，但是一定要纠正脱离实际情况的本本主义。</a:t>
            </a:r>
            <a:r>
              <a:rPr kumimoji="1" lang="zh-CN" altLang="en-US" sz="2800" smtClean="0">
                <a:solidFill>
                  <a:srgbClr val="0066FF"/>
                </a:solidFill>
                <a:latin typeface="宋体" pitchFamily="2" charset="-122"/>
              </a:rPr>
              <a:t>”</a:t>
            </a:r>
            <a:r>
              <a:rPr kumimoji="1" lang="zh-CN" altLang="en-US" sz="2800" smtClean="0">
                <a:solidFill>
                  <a:srgbClr val="0066FF"/>
                </a:solidFill>
              </a:rPr>
              <a:t> </a:t>
            </a:r>
          </a:p>
          <a:p>
            <a:pPr eaLnBrk="1" hangingPunct="1"/>
            <a:r>
              <a:rPr kumimoji="1" lang="zh-CN" altLang="en-US" sz="2800" smtClean="0">
                <a:solidFill>
                  <a:srgbClr val="0066FF"/>
                </a:solidFill>
              </a:rPr>
              <a:t>   </a:t>
            </a:r>
            <a:r>
              <a:rPr kumimoji="1" lang="zh-CN" altLang="en-US" sz="2800" smtClean="0">
                <a:solidFill>
                  <a:srgbClr val="0066FF"/>
                </a:solidFill>
                <a:latin typeface="宋体" pitchFamily="2" charset="-122"/>
              </a:rPr>
              <a:t>“</a:t>
            </a:r>
            <a:r>
              <a:rPr kumimoji="1" lang="zh-CN" altLang="en-US" sz="2800" smtClean="0">
                <a:solidFill>
                  <a:srgbClr val="0066FF"/>
                </a:solidFill>
              </a:rPr>
              <a:t>怎样纠正这种本本主义？只有向实际情况作调查。</a:t>
            </a:r>
            <a:r>
              <a:rPr kumimoji="1" lang="zh-CN" altLang="en-US" sz="2800" smtClean="0">
                <a:solidFill>
                  <a:srgbClr val="0066FF"/>
                </a:solidFill>
                <a:latin typeface="宋体" pitchFamily="2" charset="-122"/>
              </a:rPr>
              <a:t>”</a:t>
            </a:r>
            <a:r>
              <a:rPr kumimoji="1" lang="zh-CN" altLang="en-US" smtClean="0"/>
              <a:t> </a:t>
            </a:r>
          </a:p>
          <a:p>
            <a:pPr eaLnBrk="1" hangingPunct="1">
              <a:buFontTx/>
              <a:buNone/>
            </a:pPr>
            <a:r>
              <a:rPr kumimoji="1" lang="zh-CN" altLang="en-US" b="1" smtClean="0">
                <a:latin typeface="华文中宋" pitchFamily="2" charset="-122"/>
                <a:ea typeface="华文中宋" pitchFamily="2" charset="-122"/>
              </a:rPr>
              <a:t>                         </a:t>
            </a:r>
            <a:r>
              <a:rPr kumimoji="1" lang="en-US" altLang="zh-CN" sz="2400" b="1" smtClean="0">
                <a:latin typeface="华文中宋" pitchFamily="2" charset="-122"/>
                <a:ea typeface="华文中宋" pitchFamily="2" charset="-122"/>
              </a:rPr>
              <a:t>——1930</a:t>
            </a:r>
            <a:r>
              <a:rPr kumimoji="1" lang="zh-CN" altLang="en-US" sz="2400" b="1" smtClean="0">
                <a:latin typeface="华文中宋" pitchFamily="2" charset="-122"/>
                <a:ea typeface="华文中宋" pitchFamily="2" charset="-122"/>
              </a:rPr>
              <a:t>年 毛泽东</a:t>
            </a:r>
            <a:endParaRPr kumimoji="1" lang="zh-CN" altLang="en-US" sz="2400" smtClean="0"/>
          </a:p>
          <a:p>
            <a:pPr eaLnBrk="1" hangingPunct="1">
              <a:buFontTx/>
              <a:buNone/>
            </a:pPr>
            <a:endParaRPr kumimoji="1" lang="zh-CN" altLang="en-US" sz="2400" smtClean="0"/>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zh-CN" smtClean="0"/>
              <a:t>2.</a:t>
            </a:r>
            <a:r>
              <a:rPr lang="zh-CN" altLang="en-US" smtClean="0"/>
              <a:t>实事求是是思想路线的核心</a:t>
            </a:r>
            <a:endParaRPr lang="en-US" altLang="zh-CN" smtClean="0"/>
          </a:p>
        </p:txBody>
      </p:sp>
      <p:sp>
        <p:nvSpPr>
          <p:cNvPr id="11267" name="Rectangle 3"/>
          <p:cNvSpPr>
            <a:spLocks noGrp="1" noChangeArrowheads="1"/>
          </p:cNvSpPr>
          <p:nvPr>
            <p:ph type="body" idx="1"/>
          </p:nvPr>
        </p:nvSpPr>
        <p:spPr>
          <a:xfrm>
            <a:off x="358775" y="1484313"/>
            <a:ext cx="8785225" cy="865187"/>
          </a:xfrm>
        </p:spPr>
        <p:txBody>
          <a:bodyPr/>
          <a:lstStyle/>
          <a:p>
            <a:pPr eaLnBrk="1" hangingPunct="1">
              <a:buFontTx/>
              <a:buNone/>
            </a:pPr>
            <a:r>
              <a:rPr lang="zh-CN" altLang="en-US" smtClean="0"/>
              <a:t>    </a:t>
            </a:r>
            <a:r>
              <a:rPr lang="zh-CN" altLang="en-US" sz="4400" smtClean="0"/>
              <a:t>（</a:t>
            </a:r>
            <a:r>
              <a:rPr lang="en-US" altLang="zh-CN" sz="4400" smtClean="0"/>
              <a:t>1</a:t>
            </a:r>
            <a:r>
              <a:rPr lang="zh-CN" altLang="en-US" sz="4400" smtClean="0"/>
              <a:t>）含义</a:t>
            </a:r>
            <a:endParaRPr lang="en-US" altLang="zh-CN" sz="4400" smtClean="0"/>
          </a:p>
        </p:txBody>
      </p:sp>
      <p:sp>
        <p:nvSpPr>
          <p:cNvPr id="11268" name="Rectangle 5"/>
          <p:cNvSpPr>
            <a:spLocks noChangeArrowheads="1"/>
          </p:cNvSpPr>
          <p:nvPr/>
        </p:nvSpPr>
        <p:spPr bwMode="auto">
          <a:xfrm>
            <a:off x="468313" y="2349500"/>
            <a:ext cx="7848600" cy="946150"/>
          </a:xfrm>
          <a:prstGeom prst="rect">
            <a:avLst/>
          </a:prstGeom>
          <a:noFill/>
          <a:ln w="9525">
            <a:noFill/>
            <a:miter lim="800000"/>
            <a:headEnd/>
            <a:tailEnd/>
          </a:ln>
          <a:effectLst/>
        </p:spPr>
        <p:txBody>
          <a:bodyPr>
            <a:spAutoFit/>
          </a:bodyPr>
          <a:lstStyle/>
          <a:p>
            <a:pPr eaLnBrk="0" hangingPunct="0">
              <a:spcBef>
                <a:spcPct val="50000"/>
              </a:spcBef>
            </a:pPr>
            <a:r>
              <a:rPr kumimoji="1" lang="zh-CN" altLang="en-US" sz="2800">
                <a:latin typeface="Times New Roman" pitchFamily="18" charset="0"/>
                <a:ea typeface="华文行楷" pitchFamily="2" charset="-122"/>
              </a:rPr>
              <a:t>        </a:t>
            </a:r>
            <a:r>
              <a:rPr kumimoji="1" lang="zh-CN" altLang="en-US" sz="2800">
                <a:latin typeface="Times New Roman" pitchFamily="18" charset="0"/>
                <a:ea typeface="隶书" pitchFamily="49" charset="-122"/>
              </a:rPr>
              <a:t>古代史学家班固称道汉景帝儿子学问时写的，意指严谨的治学态度。</a:t>
            </a:r>
            <a:endParaRPr kumimoji="1" lang="en-US" altLang="zh-CN" sz="2800" b="1">
              <a:latin typeface="黑体" pitchFamily="2" charset="-122"/>
              <a:ea typeface="黑体" pitchFamily="2" charset="-122"/>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6548" name="Picture 4" descr="mzd"/>
          <p:cNvPicPr>
            <a:picLocks noChangeAspect="1" noChangeArrowheads="1"/>
          </p:cNvPicPr>
          <p:nvPr/>
        </p:nvPicPr>
        <p:blipFill>
          <a:blip r:embed="rId2"/>
          <a:srcRect l="41667" t="2777" r="8333" b="11111"/>
          <a:stretch>
            <a:fillRect/>
          </a:stretch>
        </p:blipFill>
        <p:spPr bwMode="auto">
          <a:xfrm>
            <a:off x="539750" y="1700213"/>
            <a:ext cx="4321175" cy="4176712"/>
          </a:xfrm>
          <a:prstGeom prst="rect">
            <a:avLst/>
          </a:prstGeom>
          <a:noFill/>
          <a:ln w="38100">
            <a:solidFill>
              <a:srgbClr val="990000"/>
            </a:solidFill>
            <a:miter lim="800000"/>
            <a:headEnd/>
            <a:tailEnd/>
          </a:ln>
        </p:spPr>
      </p:pic>
      <p:pic>
        <p:nvPicPr>
          <p:cNvPr id="236549" name="Picture 5" descr="INDEX38"/>
          <p:cNvPicPr>
            <a:picLocks noChangeAspect="1" noChangeArrowheads="1"/>
          </p:cNvPicPr>
          <p:nvPr/>
        </p:nvPicPr>
        <p:blipFill>
          <a:blip r:embed="rId3"/>
          <a:srcRect/>
          <a:stretch>
            <a:fillRect/>
          </a:stretch>
        </p:blipFill>
        <p:spPr bwMode="auto">
          <a:xfrm>
            <a:off x="1165225" y="0"/>
            <a:ext cx="7978775" cy="1628775"/>
          </a:xfrm>
          <a:prstGeom prst="rect">
            <a:avLst/>
          </a:prstGeom>
          <a:noFill/>
          <a:ln w="9525">
            <a:noFill/>
            <a:miter lim="800000"/>
            <a:headEnd/>
            <a:tailEnd/>
          </a:ln>
        </p:spPr>
      </p:pic>
      <p:sp>
        <p:nvSpPr>
          <p:cNvPr id="12292" name="Text Box 6"/>
          <p:cNvSpPr txBox="1">
            <a:spLocks noChangeArrowheads="1"/>
          </p:cNvSpPr>
          <p:nvPr/>
        </p:nvSpPr>
        <p:spPr bwMode="auto">
          <a:xfrm>
            <a:off x="0" y="5805488"/>
            <a:ext cx="9144000" cy="579437"/>
          </a:xfrm>
          <a:prstGeom prst="rect">
            <a:avLst/>
          </a:prstGeom>
          <a:noFill/>
          <a:ln w="12700" cap="sq">
            <a:noFill/>
            <a:miter lim="800000"/>
            <a:headEnd type="none" w="sm" len="sm"/>
            <a:tailEnd type="none" w="sm" len="sm"/>
          </a:ln>
          <a:effectLst/>
        </p:spPr>
        <p:txBody>
          <a:bodyPr>
            <a:spAutoFit/>
          </a:bodyPr>
          <a:lstStyle/>
          <a:p>
            <a:r>
              <a:rPr lang="en-US" altLang="zh-CN" sz="2000" b="1"/>
              <a:t>          </a:t>
            </a:r>
            <a:r>
              <a:rPr lang="en-US" altLang="zh-CN" sz="2000" b="1">
                <a:latin typeface="隶书" pitchFamily="49" charset="-122"/>
                <a:ea typeface="隶书" pitchFamily="49" charset="-122"/>
              </a:rPr>
              <a:t>1941</a:t>
            </a:r>
            <a:r>
              <a:rPr lang="zh-CN" altLang="en-US" sz="2000" b="1">
                <a:latin typeface="隶书" pitchFamily="49" charset="-122"/>
                <a:ea typeface="隶书" pitchFamily="49" charset="-122"/>
              </a:rPr>
              <a:t>年</a:t>
            </a:r>
            <a:r>
              <a:rPr lang="en-US" altLang="zh-CN" sz="2000" b="1">
                <a:latin typeface="隶书" pitchFamily="49" charset="-122"/>
                <a:ea typeface="隶书" pitchFamily="49" charset="-122"/>
              </a:rPr>
              <a:t>5</a:t>
            </a:r>
            <a:r>
              <a:rPr lang="zh-CN" altLang="en-US" sz="2000" b="1">
                <a:latin typeface="隶书" pitchFamily="49" charset="-122"/>
                <a:ea typeface="隶书" pitchFamily="49" charset="-122"/>
              </a:rPr>
              <a:t>月毛泽东延安干部会上做</a:t>
            </a:r>
            <a:r>
              <a:rPr lang="en-US" altLang="zh-CN" sz="2000" b="1">
                <a:latin typeface="隶书" pitchFamily="49" charset="-122"/>
                <a:ea typeface="隶书" pitchFamily="49" charset="-122"/>
              </a:rPr>
              <a:t>《</a:t>
            </a:r>
            <a:r>
              <a:rPr lang="zh-CN" altLang="en-US" sz="2000" b="1">
                <a:latin typeface="隶书" pitchFamily="49" charset="-122"/>
                <a:ea typeface="隶书" pitchFamily="49" charset="-122"/>
              </a:rPr>
              <a:t>改造我们的学习</a:t>
            </a:r>
            <a:r>
              <a:rPr lang="en-US" altLang="zh-CN" sz="2000" b="1">
                <a:latin typeface="隶书" pitchFamily="49" charset="-122"/>
                <a:ea typeface="隶书" pitchFamily="49" charset="-122"/>
              </a:rPr>
              <a:t>》</a:t>
            </a:r>
            <a:r>
              <a:rPr lang="zh-CN" altLang="en-US" sz="2000" b="1">
                <a:latin typeface="隶书" pitchFamily="49" charset="-122"/>
                <a:ea typeface="隶书" pitchFamily="49" charset="-122"/>
              </a:rPr>
              <a:t>的报告</a:t>
            </a:r>
            <a:r>
              <a:rPr lang="zh-CN" altLang="en-US" sz="3200">
                <a:latin typeface="隶书" pitchFamily="49" charset="-122"/>
                <a:ea typeface="隶书" pitchFamily="49" charset="-122"/>
              </a:rPr>
              <a:t> </a:t>
            </a:r>
          </a:p>
        </p:txBody>
      </p:sp>
      <p:sp>
        <p:nvSpPr>
          <p:cNvPr id="12293" name="AutoShape 8"/>
          <p:cNvSpPr>
            <a:spLocks noChangeArrowheads="1"/>
          </p:cNvSpPr>
          <p:nvPr/>
        </p:nvSpPr>
        <p:spPr bwMode="auto">
          <a:xfrm>
            <a:off x="4500563" y="1700213"/>
            <a:ext cx="4248150" cy="3887787"/>
          </a:xfrm>
          <a:prstGeom prst="wedgeRoundRectCallout">
            <a:avLst>
              <a:gd name="adj1" fmla="val -64611"/>
              <a:gd name="adj2" fmla="val -36157"/>
              <a:gd name="adj3" fmla="val 16667"/>
            </a:avLst>
          </a:prstGeom>
          <a:solidFill>
            <a:schemeClr val="accent1"/>
          </a:solidFill>
          <a:ln w="12700" cap="sq">
            <a:solidFill>
              <a:schemeClr val="tx1"/>
            </a:solidFill>
            <a:miter lim="800000"/>
            <a:headEnd type="none" w="sm" len="sm"/>
            <a:tailEnd type="none" w="sm" len="sm"/>
          </a:ln>
          <a:effectLst/>
        </p:spPr>
        <p:txBody>
          <a:bodyPr/>
          <a:lstStyle/>
          <a:p>
            <a:r>
              <a:rPr kumimoji="1" lang="en-US" altLang="zh-CN" sz="3200">
                <a:ea typeface="隶书" pitchFamily="49" charset="-122"/>
              </a:rPr>
              <a:t>    </a:t>
            </a:r>
            <a:r>
              <a:rPr kumimoji="1" lang="zh-CN" altLang="en-US" sz="3200">
                <a:ea typeface="隶书" pitchFamily="49" charset="-122"/>
              </a:rPr>
              <a:t>实事求是新解</a:t>
            </a:r>
          </a:p>
          <a:p>
            <a:r>
              <a:rPr kumimoji="1" lang="en-US" altLang="zh-CN" sz="3200">
                <a:ea typeface="隶书" pitchFamily="49" charset="-122"/>
              </a:rPr>
              <a:t>“</a:t>
            </a:r>
            <a:r>
              <a:rPr kumimoji="1" lang="zh-CN" altLang="en-US" sz="3200">
                <a:ea typeface="隶书" pitchFamily="49" charset="-122"/>
              </a:rPr>
              <a:t>实事”就是客观存在着的一切事物，“是”就是客观事物的内部联系，即规律性，“求”就是我们去研究。</a:t>
            </a:r>
          </a:p>
          <a:p>
            <a:pPr algn="ctr"/>
            <a:endParaRPr lang="zh-CN" altLang="en-US" sz="3200">
              <a:ea typeface="隶书" pitchFamily="49" charset="-122"/>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236548"/>
                                        </p:tgtEl>
                                        <p:attrNameLst>
                                          <p:attrName>style.visibility</p:attrName>
                                        </p:attrNameLst>
                                      </p:cBhvr>
                                      <p:to>
                                        <p:strVal val="visible"/>
                                      </p:to>
                                    </p:set>
                                    <p:anim calcmode="lin" valueType="num">
                                      <p:cBhvr additive="base">
                                        <p:cTn id="7" dur="500" fill="hold"/>
                                        <p:tgtEl>
                                          <p:spTgt spid="236548"/>
                                        </p:tgtEl>
                                        <p:attrNameLst>
                                          <p:attrName>ppt_x</p:attrName>
                                        </p:attrNameLst>
                                      </p:cBhvr>
                                      <p:tavLst>
                                        <p:tav tm="0">
                                          <p:val>
                                            <p:strVal val="1+#ppt_w/2"/>
                                          </p:val>
                                        </p:tav>
                                        <p:tav tm="100000">
                                          <p:val>
                                            <p:strVal val="#ppt_x"/>
                                          </p:val>
                                        </p:tav>
                                      </p:tavLst>
                                    </p:anim>
                                    <p:anim calcmode="lin" valueType="num">
                                      <p:cBhvr additive="base">
                                        <p:cTn id="8" dur="500" fill="hold"/>
                                        <p:tgtEl>
                                          <p:spTgt spid="23654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4" presetClass="entr" presetSubtype="10" fill="hold" nodeType="afterEffect">
                                  <p:stCondLst>
                                    <p:cond delay="0"/>
                                  </p:stCondLst>
                                  <p:childTnLst>
                                    <p:set>
                                      <p:cBhvr>
                                        <p:cTn id="11" dur="1" fill="hold">
                                          <p:stCondLst>
                                            <p:cond delay="0"/>
                                          </p:stCondLst>
                                        </p:cTn>
                                        <p:tgtEl>
                                          <p:spTgt spid="236549"/>
                                        </p:tgtEl>
                                        <p:attrNameLst>
                                          <p:attrName>style.visibility</p:attrName>
                                        </p:attrNameLst>
                                      </p:cBhvr>
                                      <p:to>
                                        <p:strVal val="visible"/>
                                      </p:to>
                                    </p:set>
                                    <p:animEffect transition="in" filter="randombar(horizontal)">
                                      <p:cBhvr>
                                        <p:cTn id="12" dur="500"/>
                                        <p:tgtEl>
                                          <p:spTgt spid="236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8a34ef70-39b8-43ef-b32b-dcf44d141b41.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ID" val="Choice20150423034456"/>
  <p:tag name="RESPONSETYPE" val="2"/>
  <p:tag name="CANCHANGE" val="0"/>
  <p:tag name="CHARTSHOW" val="0"/>
  <p:tag name="WRITEINRESP" val="0"/>
  <p:tag name="OPTIONTYPE" val="0"/>
  <p:tag name="AUTHORIZE" val="0"/>
  <p:tag name="RATECOUNTWAY" val="1"/>
  <p:tag name="CHARTTYPE" val="3"/>
  <p:tag name="CHARTFORMAT" val="2"/>
  <p:tag name="OPTIONS" val="4"/>
  <p:tag name="SELECTIONS" val="3"/>
  <p:tag name="COUNTWAY" val="0"/>
  <p:tag name="ANSWER" val="1,2,4"/>
  <p:tag name="RIGHT" val="0"/>
  <p:tag name="WRONG" val="0"/>
  <p:tag name="OPTIONSSCORE" val="1,2,4"/>
  <p:tag name="RESPONSESHAPENAME" val="OPTIONS"/>
  <p:tag name="TIMERVALUE" val="00:30"/>
  <p:tag name="ARSCHART" val="arsChart"/>
</p:tagLst>
</file>

<file path=ppt/tags/tag4.xml><?xml version="1.0" encoding="utf-8"?>
<p:tagLst xmlns:a="http://schemas.openxmlformats.org/drawingml/2006/main" xmlns:r="http://schemas.openxmlformats.org/officeDocument/2006/relationships" xmlns:p="http://schemas.openxmlformats.org/presentationml/2006/main">
  <p:tag name="RESPONSETYPE" val="2"/>
  <p:tag name="CANCHANGE" val="0"/>
  <p:tag name="CHARTSHOW" val="0"/>
  <p:tag name="WRITEINRESP" val="0"/>
  <p:tag name="OPTIONTYPE" val="0"/>
  <p:tag name="AUTHORIZE" val="0"/>
  <p:tag name="RATECOUNTWAY" val="1"/>
  <p:tag name="CHARTTYPE" val="3"/>
  <p:tag name="CHARTFORMAT" val="2"/>
  <p:tag name="OPTIONS" val="2"/>
  <p:tag name="SELECTIONS" val="1"/>
  <p:tag name="COUNTWAY" val="0"/>
  <p:tag name="ANSWER" val="1"/>
  <p:tag name="RIGHT" val="0"/>
  <p:tag name="WRONG" val="0"/>
  <p:tag name="OPTIONSSCORE" val="1"/>
  <p:tag name="RESPONSESHAPENAME" val="OPTIONS"/>
  <p:tag name="ID" val="Choice2015040709533190628296395"/>
  <p:tag name="TIMERVALUE" val="00:30"/>
  <p:tag name="ARSCHART" val="arsChart"/>
</p:tagLst>
</file>

<file path=ppt/theme/theme1.xml><?xml version="1.0" encoding="utf-8"?>
<a:theme xmlns:a="http://schemas.openxmlformats.org/drawingml/2006/main" name="tc_research_illustrated_tp01140831">
  <a:themeElements>
    <a:clrScheme name="tc_research_illustrated_tp01140831 1">
      <a:dk1>
        <a:srgbClr val="000000"/>
      </a:dk1>
      <a:lt1>
        <a:srgbClr val="EAEAEA"/>
      </a:lt1>
      <a:dk2>
        <a:srgbClr val="000000"/>
      </a:dk2>
      <a:lt2>
        <a:srgbClr val="000000"/>
      </a:lt2>
      <a:accent1>
        <a:srgbClr val="C9E618"/>
      </a:accent1>
      <a:accent2>
        <a:srgbClr val="CCCC00"/>
      </a:accent2>
      <a:accent3>
        <a:srgbClr val="F3F3F3"/>
      </a:accent3>
      <a:accent4>
        <a:srgbClr val="000000"/>
      </a:accent4>
      <a:accent5>
        <a:srgbClr val="E1F0AB"/>
      </a:accent5>
      <a:accent6>
        <a:srgbClr val="B9B900"/>
      </a:accent6>
      <a:hlink>
        <a:srgbClr val="ACCC38"/>
      </a:hlink>
      <a:folHlink>
        <a:srgbClr val="99FF99"/>
      </a:folHlink>
    </a:clrScheme>
    <a:fontScheme name="tc_research_illustrated_tp01140831">
      <a:majorFont>
        <a:latin typeface="华文中宋"/>
        <a:ea typeface="华文中宋"/>
        <a:cs typeface=""/>
      </a:majorFont>
      <a:minorFont>
        <a:latin typeface="隶书"/>
        <a:ea typeface="隶书"/>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宋体" pitchFamily="2" charset="-122"/>
          </a:defRPr>
        </a:defPPr>
      </a:lstStyle>
    </a:lnDef>
  </a:objectDefaults>
  <a:extraClrSchemeLst>
    <a:extraClrScheme>
      <a:clrScheme name="tc_research_illustrated_tp01140831 1">
        <a:dk1>
          <a:srgbClr val="000000"/>
        </a:dk1>
        <a:lt1>
          <a:srgbClr val="EAEAEA"/>
        </a:lt1>
        <a:dk2>
          <a:srgbClr val="000000"/>
        </a:dk2>
        <a:lt2>
          <a:srgbClr val="000000"/>
        </a:lt2>
        <a:accent1>
          <a:srgbClr val="C9E618"/>
        </a:accent1>
        <a:accent2>
          <a:srgbClr val="CCCC00"/>
        </a:accent2>
        <a:accent3>
          <a:srgbClr val="F3F3F3"/>
        </a:accent3>
        <a:accent4>
          <a:srgbClr val="000000"/>
        </a:accent4>
        <a:accent5>
          <a:srgbClr val="E1F0AB"/>
        </a:accent5>
        <a:accent6>
          <a:srgbClr val="B9B900"/>
        </a:accent6>
        <a:hlink>
          <a:srgbClr val="ACCC38"/>
        </a:hlink>
        <a:folHlink>
          <a:srgbClr val="99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研究设计模板（图例）</Template>
  <TotalTime>3100</TotalTime>
  <Words>1828</Words>
  <Application>Microsoft Office PowerPoint</Application>
  <PresentationFormat>全屏显示(4:3)</PresentationFormat>
  <Paragraphs>155</Paragraphs>
  <Slides>38</Slides>
  <Notes>0</Notes>
  <HiddenSlides>0</HiddenSlides>
  <MMClips>0</MMClips>
  <ScaleCrop>false</ScaleCrop>
  <HeadingPairs>
    <vt:vector size="4" baseType="variant">
      <vt:variant>
        <vt:lpstr>主题</vt:lpstr>
      </vt:variant>
      <vt:variant>
        <vt:i4>1</vt:i4>
      </vt:variant>
      <vt:variant>
        <vt:lpstr>幻灯片标题</vt:lpstr>
      </vt:variant>
      <vt:variant>
        <vt:i4>38</vt:i4>
      </vt:variant>
    </vt:vector>
  </HeadingPairs>
  <TitlesOfParts>
    <vt:vector size="39" baseType="lpstr">
      <vt:lpstr>tc_research_illustrated_tp01140831</vt:lpstr>
      <vt:lpstr>幻灯片 1</vt:lpstr>
      <vt:lpstr>幻灯片 2</vt:lpstr>
      <vt:lpstr>幻灯片 3</vt:lpstr>
      <vt:lpstr>请选择：党的思想路线的认识路依据是？</vt:lpstr>
      <vt:lpstr>     党的思想路线是什么？</vt:lpstr>
      <vt:lpstr>1.一切从实际出发是一切工作的出发点</vt:lpstr>
      <vt:lpstr>幻灯片 7</vt:lpstr>
      <vt:lpstr>2.实事求是是思想路线的核心</vt:lpstr>
      <vt:lpstr>幻灯片 9</vt:lpstr>
      <vt:lpstr>(2)实事求是的思想路线关乎国家的命运</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请选择哪种观点带有绝对主义倾向？</vt:lpstr>
      <vt:lpstr>幻灯片 28</vt:lpstr>
      <vt:lpstr>课后小结</vt:lpstr>
      <vt:lpstr>课后思考题</vt:lpstr>
      <vt:lpstr>     “践行马克思主义实践观”             社会调查活动安排</vt:lpstr>
      <vt:lpstr>幻灯片 32</vt:lpstr>
      <vt:lpstr>幻灯片 33</vt:lpstr>
      <vt:lpstr>     “践行马克思主义实践观”             社会调查活动安排</vt:lpstr>
      <vt:lpstr>幻灯片 35</vt:lpstr>
      <vt:lpstr>             期末需上交的资料</vt:lpstr>
      <vt:lpstr>            本章复习范围</vt:lpstr>
      <vt:lpstr>     下次预习内容</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405</cp:revision>
  <dcterms:created xsi:type="dcterms:W3CDTF">1601-01-01T00:00:00Z</dcterms:created>
  <dcterms:modified xsi:type="dcterms:W3CDTF">2015-11-26T02:49:06Z</dcterms:modified>
</cp:coreProperties>
</file>